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352"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042154" y="2582926"/>
            <a:ext cx="2107691" cy="711200"/>
          </a:xfrm>
          <a:prstGeom prst="rect">
            <a:avLst/>
          </a:prstGeom>
        </p:spPr>
        <p:txBody>
          <a:bodyPr wrap="square" lIns="0" tIns="0" rIns="0" bIns="0">
            <a:spAutoFit/>
          </a:bodyPr>
          <a:lstStyle>
            <a:lvl1pPr>
              <a:defRPr sz="5000" b="0" i="0">
                <a:solidFill>
                  <a:srgbClr val="455F51"/>
                </a:solidFill>
                <a:latin typeface="UKIJ CJK"/>
                <a:cs typeface="UKIJ CJK"/>
              </a:defRPr>
            </a:lvl1pPr>
          </a:lstStyle>
          <a:p>
            <a:endParaRPr/>
          </a:p>
        </p:txBody>
      </p:sp>
      <p:sp>
        <p:nvSpPr>
          <p:cNvPr id="3" name="Holder 3"/>
          <p:cNvSpPr>
            <a:spLocks noGrp="1"/>
          </p:cNvSpPr>
          <p:nvPr>
            <p:ph type="subTitle" idx="4"/>
          </p:nvPr>
        </p:nvSpPr>
        <p:spPr>
          <a:xfrm>
            <a:off x="3870325" y="3954907"/>
            <a:ext cx="4451350" cy="711200"/>
          </a:xfrm>
          <a:prstGeom prst="rect">
            <a:avLst/>
          </a:prstGeom>
        </p:spPr>
        <p:txBody>
          <a:bodyPr wrap="square" lIns="0" tIns="0" rIns="0" bIns="0">
            <a:spAutoFit/>
          </a:bodyPr>
          <a:lstStyle>
            <a:lvl1pPr>
              <a:defRPr sz="2600" b="0" i="0">
                <a:solidFill>
                  <a:schemeClr val="tx1"/>
                </a:solidFill>
                <a:latin typeface="Noto Serif CJK JP"/>
                <a:cs typeface="Noto Serif CJK JP"/>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455F51"/>
                </a:solidFill>
                <a:latin typeface="UKIJ CJK"/>
                <a:cs typeface="UKIJ CJK"/>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Noto Serif CJK JP"/>
                <a:cs typeface="Noto Serif CJK JP"/>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455F51"/>
                </a:solidFill>
                <a:latin typeface="UKIJ CJK"/>
                <a:cs typeface="UKIJ CJ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455F51"/>
                </a:solidFill>
                <a:latin typeface="UKIJ CJK"/>
                <a:cs typeface="UKIJ CJ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1091422"/>
          </a:xfrm>
          <a:prstGeom prst="rect">
            <a:avLst/>
          </a:prstGeom>
        </p:spPr>
      </p:pic>
      <p:sp>
        <p:nvSpPr>
          <p:cNvPr id="2" name="Holder 2"/>
          <p:cNvSpPr>
            <a:spLocks noGrp="1"/>
          </p:cNvSpPr>
          <p:nvPr>
            <p:ph type="title"/>
          </p:nvPr>
        </p:nvSpPr>
        <p:spPr>
          <a:xfrm>
            <a:off x="4262373" y="3038932"/>
            <a:ext cx="3602354" cy="788670"/>
          </a:xfrm>
          <a:prstGeom prst="rect">
            <a:avLst/>
          </a:prstGeom>
        </p:spPr>
        <p:txBody>
          <a:bodyPr wrap="square" lIns="0" tIns="0" rIns="0" bIns="0">
            <a:spAutoFit/>
          </a:bodyPr>
          <a:lstStyle>
            <a:lvl1pPr>
              <a:defRPr sz="5000" b="0" i="0">
                <a:solidFill>
                  <a:srgbClr val="455F51"/>
                </a:solidFill>
                <a:latin typeface="UKIJ CJK"/>
                <a:cs typeface="UKIJ CJK"/>
              </a:defRPr>
            </a:lvl1pPr>
          </a:lstStyle>
          <a:p>
            <a:endParaRPr/>
          </a:p>
        </p:txBody>
      </p:sp>
      <p:sp>
        <p:nvSpPr>
          <p:cNvPr id="3" name="Holder 3"/>
          <p:cNvSpPr>
            <a:spLocks noGrp="1"/>
          </p:cNvSpPr>
          <p:nvPr>
            <p:ph type="body" idx="1"/>
          </p:nvPr>
        </p:nvSpPr>
        <p:spPr>
          <a:xfrm>
            <a:off x="688340" y="2650823"/>
            <a:ext cx="10763250" cy="2997200"/>
          </a:xfrm>
          <a:prstGeom prst="rect">
            <a:avLst/>
          </a:prstGeom>
        </p:spPr>
        <p:txBody>
          <a:bodyPr wrap="square" lIns="0" tIns="0" rIns="0" bIns="0">
            <a:spAutoFit/>
          </a:bodyPr>
          <a:lstStyle>
            <a:lvl1pPr>
              <a:defRPr sz="2600" b="0" i="0">
                <a:solidFill>
                  <a:schemeClr val="tx1"/>
                </a:solidFill>
                <a:latin typeface="Noto Serif CJK JP"/>
                <a:cs typeface="Noto Serif CJK JP"/>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 Id="rId5" Type="http://schemas.openxmlformats.org/officeDocument/2006/relationships/image" Target="../media/image41.jpg"/><Relationship Id="rId4" Type="http://schemas.openxmlformats.org/officeDocument/2006/relationships/image" Target="../media/image40.jpg"/></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png"/><Relationship Id="rId18" Type="http://schemas.openxmlformats.org/officeDocument/2006/relationships/image" Target="../media/image76.jpg"/><Relationship Id="rId3" Type="http://schemas.openxmlformats.org/officeDocument/2006/relationships/image" Target="../media/image61.jp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jp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jpg"/><Relationship Id="rId20" Type="http://schemas.openxmlformats.org/officeDocument/2006/relationships/image" Target="../media/image78.jpg"/><Relationship Id="rId1" Type="http://schemas.openxmlformats.org/officeDocument/2006/relationships/slideLayout" Target="../slideLayouts/slideLayout5.xml"/><Relationship Id="rId6" Type="http://schemas.openxmlformats.org/officeDocument/2006/relationships/image" Target="../media/image64.jp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jpg"/><Relationship Id="rId10" Type="http://schemas.openxmlformats.org/officeDocument/2006/relationships/image" Target="../media/image68.jpg"/><Relationship Id="rId19" Type="http://schemas.openxmlformats.org/officeDocument/2006/relationships/image" Target="../media/image77.png"/><Relationship Id="rId4" Type="http://schemas.openxmlformats.org/officeDocument/2006/relationships/image" Target="../media/image62.jpg"/><Relationship Id="rId9" Type="http://schemas.openxmlformats.org/officeDocument/2006/relationships/image" Target="../media/image67.png"/><Relationship Id="rId14" Type="http://schemas.openxmlformats.org/officeDocument/2006/relationships/image" Target="../media/image72.jpg"/><Relationship Id="rId22"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2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5.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25.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4.jpg"/><Relationship Id="rId7" Type="http://schemas.openxmlformats.org/officeDocument/2006/relationships/image" Target="../media/image98.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 Id="rId9" Type="http://schemas.openxmlformats.org/officeDocument/2006/relationships/image" Target="../media/image10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202426"/>
            <a:ext cx="12192000" cy="655955"/>
            <a:chOff x="0" y="6202426"/>
            <a:chExt cx="12192000" cy="655955"/>
          </a:xfrm>
        </p:grpSpPr>
        <p:pic>
          <p:nvPicPr>
            <p:cNvPr id="3" name="object 3"/>
            <p:cNvPicPr/>
            <p:nvPr/>
          </p:nvPicPr>
          <p:blipFill>
            <a:blip r:embed="rId2" cstate="print"/>
            <a:stretch>
              <a:fillRect/>
            </a:stretch>
          </p:blipFill>
          <p:spPr>
            <a:xfrm>
              <a:off x="3047" y="6219443"/>
              <a:ext cx="12188952" cy="638556"/>
            </a:xfrm>
            <a:prstGeom prst="rect">
              <a:avLst/>
            </a:prstGeom>
          </p:spPr>
        </p:pic>
        <p:sp>
          <p:nvSpPr>
            <p:cNvPr id="4" name="object 4"/>
            <p:cNvSpPr/>
            <p:nvPr/>
          </p:nvSpPr>
          <p:spPr>
            <a:xfrm>
              <a:off x="0" y="6202426"/>
              <a:ext cx="12192000" cy="12700"/>
            </a:xfrm>
            <a:custGeom>
              <a:avLst/>
              <a:gdLst/>
              <a:ahLst/>
              <a:cxnLst/>
              <a:rect l="l" t="t" r="r" b="b"/>
              <a:pathLst>
                <a:path w="12192000" h="12700">
                  <a:moveTo>
                    <a:pt x="0" y="12700"/>
                  </a:moveTo>
                  <a:lnTo>
                    <a:pt x="12192000" y="12700"/>
                  </a:lnTo>
                  <a:lnTo>
                    <a:pt x="12192000" y="0"/>
                  </a:lnTo>
                  <a:lnTo>
                    <a:pt x="0" y="0"/>
                  </a:lnTo>
                  <a:lnTo>
                    <a:pt x="0" y="12700"/>
                  </a:lnTo>
                  <a:close/>
                </a:path>
              </a:pathLst>
            </a:custGeom>
            <a:solidFill>
              <a:srgbClr val="455F51"/>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1804416" y="1342644"/>
            <a:ext cx="8192261" cy="2724149"/>
          </a:xfrm>
          <a:prstGeom prst="rect">
            <a:avLst/>
          </a:prstGeom>
        </p:spPr>
      </p:pic>
      <p:sp>
        <p:nvSpPr>
          <p:cNvPr id="6" name="object 6"/>
          <p:cNvSpPr txBox="1"/>
          <p:nvPr/>
        </p:nvSpPr>
        <p:spPr>
          <a:xfrm>
            <a:off x="8228203" y="4875657"/>
            <a:ext cx="2999105" cy="422275"/>
          </a:xfrm>
          <a:prstGeom prst="rect">
            <a:avLst/>
          </a:prstGeom>
        </p:spPr>
        <p:txBody>
          <a:bodyPr vert="horz" wrap="square" lIns="0" tIns="12700" rIns="0" bIns="0" rtlCol="0">
            <a:spAutoFit/>
          </a:bodyPr>
          <a:lstStyle/>
          <a:p>
            <a:pPr marL="12700">
              <a:lnSpc>
                <a:spcPct val="100000"/>
              </a:lnSpc>
              <a:spcBef>
                <a:spcPts val="100"/>
              </a:spcBef>
              <a:tabLst>
                <a:tab pos="1993900" algn="l"/>
              </a:tabLst>
            </a:pPr>
            <a:r>
              <a:rPr sz="2600" dirty="0">
                <a:latin typeface="Noto Serif CJK JP"/>
                <a:cs typeface="Noto Serif CJK JP"/>
              </a:rPr>
              <a:t>主席</a:t>
            </a:r>
            <a:r>
              <a:rPr sz="2600" spc="445" dirty="0">
                <a:latin typeface="Noto Serif CJK JP"/>
                <a:cs typeface="Noto Serif CJK JP"/>
              </a:rPr>
              <a:t>:</a:t>
            </a:r>
            <a:r>
              <a:rPr sz="2600" dirty="0">
                <a:latin typeface="Noto Serif CJK JP"/>
                <a:cs typeface="Noto Serif CJK JP"/>
              </a:rPr>
              <a:t>林</a:t>
            </a:r>
            <a:r>
              <a:rPr sz="2600" spc="-15" dirty="0">
                <a:latin typeface="Noto Serif CJK JP"/>
                <a:cs typeface="Noto Serif CJK JP"/>
              </a:rPr>
              <a:t>宗</a:t>
            </a:r>
            <a:r>
              <a:rPr sz="2600" spc="-50" dirty="0">
                <a:latin typeface="Noto Serif CJK JP"/>
                <a:cs typeface="Noto Serif CJK JP"/>
              </a:rPr>
              <a:t>德</a:t>
            </a:r>
            <a:r>
              <a:rPr sz="2600" dirty="0">
                <a:latin typeface="Noto Serif CJK JP"/>
                <a:cs typeface="Noto Serif CJK JP"/>
              </a:rPr>
              <a:t>	理事</a:t>
            </a:r>
            <a:r>
              <a:rPr sz="2600" spc="-50" dirty="0">
                <a:latin typeface="Noto Serif CJK JP"/>
                <a:cs typeface="Noto Serif CJK JP"/>
              </a:rPr>
              <a:t>長</a:t>
            </a:r>
            <a:endParaRPr sz="2600">
              <a:latin typeface="Noto Serif CJK JP"/>
              <a:cs typeface="Noto Serif CJK J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8516" y="0"/>
            <a:ext cx="4253483" cy="2232660"/>
          </a:xfrm>
          <a:prstGeom prst="rect">
            <a:avLst/>
          </a:prstGeom>
        </p:spPr>
      </p:pic>
      <p:grpSp>
        <p:nvGrpSpPr>
          <p:cNvPr id="3" name="object 3"/>
          <p:cNvGrpSpPr/>
          <p:nvPr/>
        </p:nvGrpSpPr>
        <p:grpSpPr>
          <a:xfrm>
            <a:off x="0" y="4600954"/>
            <a:ext cx="7850505" cy="2167255"/>
            <a:chOff x="0" y="4600954"/>
            <a:chExt cx="7850505" cy="2167255"/>
          </a:xfrm>
        </p:grpSpPr>
        <p:pic>
          <p:nvPicPr>
            <p:cNvPr id="4" name="object 4"/>
            <p:cNvPicPr/>
            <p:nvPr/>
          </p:nvPicPr>
          <p:blipFill>
            <a:blip r:embed="rId3" cstate="print"/>
            <a:stretch>
              <a:fillRect/>
            </a:stretch>
          </p:blipFill>
          <p:spPr>
            <a:xfrm>
              <a:off x="0" y="4608574"/>
              <a:ext cx="3954779" cy="2159506"/>
            </a:xfrm>
            <a:prstGeom prst="rect">
              <a:avLst/>
            </a:prstGeom>
          </p:spPr>
        </p:pic>
        <p:pic>
          <p:nvPicPr>
            <p:cNvPr id="5" name="object 5"/>
            <p:cNvPicPr/>
            <p:nvPr/>
          </p:nvPicPr>
          <p:blipFill>
            <a:blip r:embed="rId4" cstate="print"/>
            <a:stretch>
              <a:fillRect/>
            </a:stretch>
          </p:blipFill>
          <p:spPr>
            <a:xfrm>
              <a:off x="3982211" y="4600954"/>
              <a:ext cx="3867912" cy="2159506"/>
            </a:xfrm>
            <a:prstGeom prst="rect">
              <a:avLst/>
            </a:prstGeom>
          </p:spPr>
        </p:pic>
      </p:grpSp>
      <p:sp>
        <p:nvSpPr>
          <p:cNvPr id="6" name="object 6"/>
          <p:cNvSpPr txBox="1">
            <a:spLocks noGrp="1"/>
          </p:cNvSpPr>
          <p:nvPr>
            <p:ph type="title"/>
          </p:nvPr>
        </p:nvSpPr>
        <p:spPr>
          <a:xfrm>
            <a:off x="6611111" y="2429255"/>
            <a:ext cx="5364480" cy="524510"/>
          </a:xfrm>
          <a:prstGeom prst="rect">
            <a:avLst/>
          </a:prstGeom>
          <a:solidFill>
            <a:srgbClr val="2BFBCF"/>
          </a:solidFill>
          <a:ln w="9525">
            <a:solidFill>
              <a:srgbClr val="E2DED1"/>
            </a:solidFill>
          </a:ln>
        </p:spPr>
        <p:txBody>
          <a:bodyPr vert="horz" wrap="square" lIns="0" tIns="24765" rIns="0" bIns="0" rtlCol="0">
            <a:spAutoFit/>
          </a:bodyPr>
          <a:lstStyle/>
          <a:p>
            <a:pPr marL="582930">
              <a:lnSpc>
                <a:spcPct val="100000"/>
              </a:lnSpc>
              <a:spcBef>
                <a:spcPts val="195"/>
              </a:spcBef>
            </a:pPr>
            <a:r>
              <a:rPr sz="2800" b="1" dirty="0">
                <a:solidFill>
                  <a:srgbClr val="000000"/>
                </a:solidFill>
                <a:latin typeface="Times New Roman"/>
                <a:cs typeface="Times New Roman"/>
              </a:rPr>
              <a:t>8/29</a:t>
            </a:r>
            <a:r>
              <a:rPr sz="2800" b="1" spc="-40" dirty="0">
                <a:solidFill>
                  <a:srgbClr val="000000"/>
                </a:solidFill>
                <a:latin typeface="Noto Serif CJK JP"/>
                <a:cs typeface="Noto Serif CJK JP"/>
              </a:rPr>
              <a:t>新吉企業義消成軍儀式</a:t>
            </a:r>
            <a:endParaRPr sz="2800">
              <a:latin typeface="Noto Serif CJK JP"/>
              <a:cs typeface="Noto Serif CJK JP"/>
            </a:endParaRPr>
          </a:p>
        </p:txBody>
      </p:sp>
      <p:pic>
        <p:nvPicPr>
          <p:cNvPr id="7" name="object 7"/>
          <p:cNvPicPr/>
          <p:nvPr/>
        </p:nvPicPr>
        <p:blipFill>
          <a:blip r:embed="rId5" cstate="print"/>
          <a:stretch>
            <a:fillRect/>
          </a:stretch>
        </p:blipFill>
        <p:spPr>
          <a:xfrm>
            <a:off x="7924800" y="3241546"/>
            <a:ext cx="4253484" cy="3518914"/>
          </a:xfrm>
          <a:prstGeom prst="rect">
            <a:avLst/>
          </a:prstGeom>
        </p:spPr>
      </p:pic>
      <p:pic>
        <p:nvPicPr>
          <p:cNvPr id="8" name="object 8"/>
          <p:cNvPicPr/>
          <p:nvPr/>
        </p:nvPicPr>
        <p:blipFill>
          <a:blip r:embed="rId6" cstate="print"/>
          <a:stretch>
            <a:fillRect/>
          </a:stretch>
        </p:blipFill>
        <p:spPr>
          <a:xfrm>
            <a:off x="0" y="27432"/>
            <a:ext cx="6505955" cy="45217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1052525"/>
            <a:ext cx="9928225" cy="788670"/>
          </a:xfrm>
          <a:prstGeom prst="rect">
            <a:avLst/>
          </a:prstGeom>
        </p:spPr>
        <p:txBody>
          <a:bodyPr vert="horz" wrap="square" lIns="0" tIns="13335" rIns="0" bIns="0" rtlCol="0">
            <a:spAutoFit/>
          </a:bodyPr>
          <a:lstStyle/>
          <a:p>
            <a:pPr marL="12700">
              <a:lnSpc>
                <a:spcPct val="100000"/>
              </a:lnSpc>
              <a:spcBef>
                <a:spcPts val="105"/>
              </a:spcBef>
            </a:pPr>
            <a:r>
              <a:rPr spc="135" dirty="0"/>
              <a:t>3</a:t>
            </a:r>
            <a:r>
              <a:rPr spc="-10" dirty="0"/>
              <a:t>、廠協會無人機聯合捐贈公益活動</a:t>
            </a:r>
          </a:p>
        </p:txBody>
      </p:sp>
      <p:sp>
        <p:nvSpPr>
          <p:cNvPr id="3" name="object 3"/>
          <p:cNvSpPr txBox="1"/>
          <p:nvPr/>
        </p:nvSpPr>
        <p:spPr>
          <a:xfrm>
            <a:off x="688340" y="2316226"/>
            <a:ext cx="4568825" cy="3013710"/>
          </a:xfrm>
          <a:prstGeom prst="rect">
            <a:avLst/>
          </a:prstGeom>
        </p:spPr>
        <p:txBody>
          <a:bodyPr vert="horz" wrap="square" lIns="0" tIns="13335" rIns="0" bIns="0" rtlCol="0">
            <a:spAutoFit/>
          </a:bodyPr>
          <a:lstStyle/>
          <a:p>
            <a:pPr marL="285750" indent="-283845">
              <a:lnSpc>
                <a:spcPct val="100000"/>
              </a:lnSpc>
              <a:spcBef>
                <a:spcPts val="105"/>
              </a:spcBef>
              <a:buClr>
                <a:srgbClr val="616B1A"/>
              </a:buClr>
              <a:buSzPct val="79687"/>
              <a:buFont typeface="DejaVu Sans"/>
              <a:buChar char="⚫"/>
              <a:tabLst>
                <a:tab pos="285750" algn="l"/>
              </a:tabLst>
            </a:pPr>
            <a:r>
              <a:rPr sz="3200" b="1" spc="30" dirty="0">
                <a:latin typeface="Noto Serif CJK JP"/>
                <a:cs typeface="Noto Serif CJK JP"/>
              </a:rPr>
              <a:t>特別感謝以下捐贈單位:</a:t>
            </a:r>
            <a:endParaRPr sz="3200">
              <a:latin typeface="Noto Serif CJK JP"/>
              <a:cs typeface="Noto Serif CJK JP"/>
            </a:endParaRPr>
          </a:p>
          <a:p>
            <a:pPr marL="12700">
              <a:lnSpc>
                <a:spcPct val="100000"/>
              </a:lnSpc>
              <a:spcBef>
                <a:spcPts val="2835"/>
              </a:spcBef>
            </a:pPr>
            <a:r>
              <a:rPr sz="2600" spc="-20" dirty="0">
                <a:latin typeface="Noto Serif CJK JP"/>
                <a:cs typeface="Noto Serif CJK JP"/>
              </a:rPr>
              <a:t>臺南市新吉工業區廠商協進會</a:t>
            </a:r>
            <a:endParaRPr sz="2600">
              <a:latin typeface="Noto Serif CJK JP"/>
              <a:cs typeface="Noto Serif CJK JP"/>
            </a:endParaRPr>
          </a:p>
          <a:p>
            <a:pPr marL="12700" marR="253365">
              <a:lnSpc>
                <a:spcPts val="6870"/>
              </a:lnSpc>
              <a:spcBef>
                <a:spcPts val="645"/>
              </a:spcBef>
            </a:pPr>
            <a:r>
              <a:rPr sz="2600" spc="-20" dirty="0">
                <a:latin typeface="Noto Serif CJK JP"/>
                <a:cs typeface="Noto Serif CJK JP"/>
              </a:rPr>
              <a:t>東佑達自動化科技股份有公司</a:t>
            </a:r>
            <a:r>
              <a:rPr sz="2600" spc="-15" dirty="0">
                <a:latin typeface="Noto Serif CJK JP"/>
                <a:cs typeface="Noto Serif CJK JP"/>
              </a:rPr>
              <a:t>得森科技有限公司</a:t>
            </a:r>
            <a:endParaRPr sz="2600">
              <a:latin typeface="Noto Serif CJK JP"/>
              <a:cs typeface="Noto Serif CJK JP"/>
            </a:endParaRPr>
          </a:p>
        </p:txBody>
      </p:sp>
      <p:sp>
        <p:nvSpPr>
          <p:cNvPr id="4" name="object 4"/>
          <p:cNvSpPr txBox="1"/>
          <p:nvPr/>
        </p:nvSpPr>
        <p:spPr>
          <a:xfrm>
            <a:off x="6339078" y="2272030"/>
            <a:ext cx="2402840" cy="941069"/>
          </a:xfrm>
          <a:prstGeom prst="rect">
            <a:avLst/>
          </a:prstGeom>
        </p:spPr>
        <p:txBody>
          <a:bodyPr vert="horz" wrap="square" lIns="0" tIns="13335" rIns="0" bIns="0" rtlCol="0">
            <a:spAutoFit/>
          </a:bodyPr>
          <a:lstStyle/>
          <a:p>
            <a:pPr marL="351790" marR="5080" indent="-339725" algn="just">
              <a:lnSpc>
                <a:spcPct val="100000"/>
              </a:lnSpc>
              <a:spcBef>
                <a:spcPts val="105"/>
              </a:spcBef>
              <a:buFont typeface="Arial"/>
              <a:buChar char="•"/>
              <a:tabLst>
                <a:tab pos="355600" algn="l"/>
              </a:tabLst>
            </a:pPr>
            <a:r>
              <a:rPr sz="2000" b="1" spc="55" dirty="0">
                <a:latin typeface="Noto Sans CJK HK"/>
                <a:cs typeface="Noto Sans CJK HK"/>
              </a:rPr>
              <a:t>112</a:t>
            </a:r>
            <a:r>
              <a:rPr sz="2000" b="1" spc="-15" dirty="0">
                <a:latin typeface="Noto Sans CJK HK"/>
                <a:cs typeface="Noto Sans CJK HK"/>
              </a:rPr>
              <a:t>年廣宣新吉工	</a:t>
            </a:r>
            <a:r>
              <a:rPr sz="2000" b="1" spc="-20" dirty="0">
                <a:latin typeface="Noto Sans CJK HK"/>
                <a:cs typeface="Noto Sans CJK HK"/>
              </a:rPr>
              <a:t>業區：科技創新、	</a:t>
            </a:r>
            <a:r>
              <a:rPr sz="2000" b="1" spc="-15" dirty="0">
                <a:latin typeface="Noto Sans CJK HK"/>
                <a:cs typeface="Noto Sans CJK HK"/>
              </a:rPr>
              <a:t>接軌國際</a:t>
            </a:r>
            <a:endParaRPr sz="2000">
              <a:latin typeface="Noto Sans CJK HK"/>
              <a:cs typeface="Noto Sans CJK HK"/>
            </a:endParaRPr>
          </a:p>
        </p:txBody>
      </p:sp>
      <p:grpSp>
        <p:nvGrpSpPr>
          <p:cNvPr id="5" name="object 5"/>
          <p:cNvGrpSpPr/>
          <p:nvPr/>
        </p:nvGrpSpPr>
        <p:grpSpPr>
          <a:xfrm>
            <a:off x="5814059" y="2200655"/>
            <a:ext cx="6233160" cy="4657725"/>
            <a:chOff x="5814059" y="2200655"/>
            <a:chExt cx="6233160" cy="4657725"/>
          </a:xfrm>
        </p:grpSpPr>
        <p:pic>
          <p:nvPicPr>
            <p:cNvPr id="6" name="object 6"/>
            <p:cNvPicPr/>
            <p:nvPr/>
          </p:nvPicPr>
          <p:blipFill>
            <a:blip r:embed="rId2" cstate="print"/>
            <a:stretch>
              <a:fillRect/>
            </a:stretch>
          </p:blipFill>
          <p:spPr>
            <a:xfrm>
              <a:off x="8945831" y="4010759"/>
              <a:ext cx="1278478" cy="1626951"/>
            </a:xfrm>
            <a:prstGeom prst="rect">
              <a:avLst/>
            </a:prstGeom>
          </p:spPr>
        </p:pic>
        <p:pic>
          <p:nvPicPr>
            <p:cNvPr id="7" name="object 7"/>
            <p:cNvPicPr/>
            <p:nvPr/>
          </p:nvPicPr>
          <p:blipFill>
            <a:blip r:embed="rId3" cstate="print"/>
            <a:stretch>
              <a:fillRect/>
            </a:stretch>
          </p:blipFill>
          <p:spPr>
            <a:xfrm>
              <a:off x="9104375" y="4169663"/>
              <a:ext cx="781812" cy="1129284"/>
            </a:xfrm>
            <a:prstGeom prst="rect">
              <a:avLst/>
            </a:prstGeom>
          </p:spPr>
        </p:pic>
        <p:pic>
          <p:nvPicPr>
            <p:cNvPr id="8" name="object 8"/>
            <p:cNvPicPr/>
            <p:nvPr/>
          </p:nvPicPr>
          <p:blipFill>
            <a:blip r:embed="rId4" cstate="print"/>
            <a:stretch>
              <a:fillRect/>
            </a:stretch>
          </p:blipFill>
          <p:spPr>
            <a:xfrm>
              <a:off x="8935211" y="2200655"/>
              <a:ext cx="2936748" cy="2344039"/>
            </a:xfrm>
            <a:prstGeom prst="rect">
              <a:avLst/>
            </a:prstGeom>
          </p:spPr>
        </p:pic>
        <p:pic>
          <p:nvPicPr>
            <p:cNvPr id="9" name="object 9"/>
            <p:cNvPicPr/>
            <p:nvPr/>
          </p:nvPicPr>
          <p:blipFill>
            <a:blip r:embed="rId5" cstate="print"/>
            <a:stretch>
              <a:fillRect/>
            </a:stretch>
          </p:blipFill>
          <p:spPr>
            <a:xfrm>
              <a:off x="9130283" y="2395727"/>
              <a:ext cx="2366772" cy="1773936"/>
            </a:xfrm>
            <a:prstGeom prst="rect">
              <a:avLst/>
            </a:prstGeom>
          </p:spPr>
        </p:pic>
        <p:pic>
          <p:nvPicPr>
            <p:cNvPr id="10" name="object 10"/>
            <p:cNvPicPr/>
            <p:nvPr/>
          </p:nvPicPr>
          <p:blipFill>
            <a:blip r:embed="rId6" cstate="print"/>
            <a:stretch>
              <a:fillRect/>
            </a:stretch>
          </p:blipFill>
          <p:spPr>
            <a:xfrm>
              <a:off x="5814059" y="3227831"/>
              <a:ext cx="3549522" cy="2074037"/>
            </a:xfrm>
            <a:prstGeom prst="rect">
              <a:avLst/>
            </a:prstGeom>
          </p:spPr>
        </p:pic>
        <p:pic>
          <p:nvPicPr>
            <p:cNvPr id="11" name="object 11"/>
            <p:cNvPicPr/>
            <p:nvPr/>
          </p:nvPicPr>
          <p:blipFill>
            <a:blip r:embed="rId7" cstate="print"/>
            <a:stretch>
              <a:fillRect/>
            </a:stretch>
          </p:blipFill>
          <p:spPr>
            <a:xfrm>
              <a:off x="6009131" y="3422903"/>
              <a:ext cx="2979419" cy="1504188"/>
            </a:xfrm>
            <a:prstGeom prst="rect">
              <a:avLst/>
            </a:prstGeom>
          </p:spPr>
        </p:pic>
        <p:pic>
          <p:nvPicPr>
            <p:cNvPr id="12" name="object 12"/>
            <p:cNvPicPr/>
            <p:nvPr/>
          </p:nvPicPr>
          <p:blipFill>
            <a:blip r:embed="rId8" cstate="print"/>
            <a:stretch>
              <a:fillRect/>
            </a:stretch>
          </p:blipFill>
          <p:spPr>
            <a:xfrm>
              <a:off x="9907523" y="3974553"/>
              <a:ext cx="2065020" cy="1874647"/>
            </a:xfrm>
            <a:prstGeom prst="rect">
              <a:avLst/>
            </a:prstGeom>
          </p:spPr>
        </p:pic>
        <p:pic>
          <p:nvPicPr>
            <p:cNvPr id="13" name="object 13"/>
            <p:cNvPicPr/>
            <p:nvPr/>
          </p:nvPicPr>
          <p:blipFill>
            <a:blip r:embed="rId9" cstate="print"/>
            <a:stretch>
              <a:fillRect/>
            </a:stretch>
          </p:blipFill>
          <p:spPr>
            <a:xfrm>
              <a:off x="10102595" y="4169663"/>
              <a:ext cx="1495044" cy="1304544"/>
            </a:xfrm>
            <a:prstGeom prst="rect">
              <a:avLst/>
            </a:prstGeom>
          </p:spPr>
        </p:pic>
        <p:pic>
          <p:nvPicPr>
            <p:cNvPr id="14" name="object 14"/>
            <p:cNvPicPr/>
            <p:nvPr/>
          </p:nvPicPr>
          <p:blipFill>
            <a:blip r:embed="rId10" cstate="print"/>
            <a:stretch>
              <a:fillRect/>
            </a:stretch>
          </p:blipFill>
          <p:spPr>
            <a:xfrm>
              <a:off x="8068055" y="5344629"/>
              <a:ext cx="3979163" cy="1513368"/>
            </a:xfrm>
            <a:prstGeom prst="rect">
              <a:avLst/>
            </a:prstGeom>
          </p:spPr>
        </p:pic>
        <p:pic>
          <p:nvPicPr>
            <p:cNvPr id="15" name="object 15"/>
            <p:cNvPicPr/>
            <p:nvPr/>
          </p:nvPicPr>
          <p:blipFill>
            <a:blip r:embed="rId11" cstate="print"/>
            <a:stretch>
              <a:fillRect/>
            </a:stretch>
          </p:blipFill>
          <p:spPr>
            <a:xfrm>
              <a:off x="8263127" y="5539740"/>
              <a:ext cx="3409187" cy="1072896"/>
            </a:xfrm>
            <a:prstGeom prst="rect">
              <a:avLst/>
            </a:prstGeom>
          </p:spPr>
        </p:pic>
        <p:pic>
          <p:nvPicPr>
            <p:cNvPr id="16" name="object 16"/>
            <p:cNvPicPr/>
            <p:nvPr/>
          </p:nvPicPr>
          <p:blipFill>
            <a:blip r:embed="rId12" cstate="print"/>
            <a:stretch>
              <a:fillRect/>
            </a:stretch>
          </p:blipFill>
          <p:spPr>
            <a:xfrm>
              <a:off x="6259067" y="4800600"/>
              <a:ext cx="2328672" cy="205739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1131773"/>
            <a:ext cx="4359275" cy="711835"/>
          </a:xfrm>
          <a:prstGeom prst="rect">
            <a:avLst/>
          </a:prstGeom>
        </p:spPr>
        <p:txBody>
          <a:bodyPr vert="horz" wrap="square" lIns="0" tIns="12700" rIns="0" bIns="0" rtlCol="0">
            <a:spAutoFit/>
          </a:bodyPr>
          <a:lstStyle/>
          <a:p>
            <a:pPr marL="12700">
              <a:lnSpc>
                <a:spcPct val="100000"/>
              </a:lnSpc>
              <a:spcBef>
                <a:spcPts val="100"/>
              </a:spcBef>
            </a:pPr>
            <a:r>
              <a:rPr sz="4500" spc="110" dirty="0"/>
              <a:t>4</a:t>
            </a:r>
            <a:r>
              <a:rPr sz="4500" spc="-10" dirty="0"/>
              <a:t>、餘氯不足議題</a:t>
            </a:r>
            <a:endParaRPr sz="4500"/>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12700" marR="5080">
              <a:lnSpc>
                <a:spcPct val="150000"/>
              </a:lnSpc>
              <a:spcBef>
                <a:spcPts val="95"/>
              </a:spcBef>
            </a:pPr>
            <a:r>
              <a:rPr dirty="0"/>
              <a:t>依據</a:t>
            </a:r>
            <a:r>
              <a:rPr spc="-114" dirty="0"/>
              <a:t>113</a:t>
            </a:r>
            <a:r>
              <a:rPr dirty="0"/>
              <a:t>年</a:t>
            </a:r>
            <a:r>
              <a:rPr spc="-114" dirty="0"/>
              <a:t>9</a:t>
            </a:r>
            <a:r>
              <a:rPr dirty="0"/>
              <a:t>月</a:t>
            </a:r>
            <a:r>
              <a:rPr spc="-110" dirty="0"/>
              <a:t>23</a:t>
            </a:r>
            <a:r>
              <a:rPr spc="-15" dirty="0"/>
              <a:t>日召開「臺南市第</a:t>
            </a:r>
            <a:r>
              <a:rPr spc="-114" dirty="0"/>
              <a:t>21</a:t>
            </a:r>
            <a:r>
              <a:rPr spc="-20" dirty="0"/>
              <a:t>次工業區理事長會議」，經發局表示</a:t>
            </a:r>
            <a:r>
              <a:rPr spc="-10" dirty="0"/>
              <a:t>於</a:t>
            </a:r>
            <a:r>
              <a:rPr spc="-110" dirty="0"/>
              <a:t>7</a:t>
            </a:r>
            <a:r>
              <a:rPr spc="-10" dirty="0"/>
              <a:t>月</a:t>
            </a:r>
            <a:r>
              <a:rPr spc="-114" dirty="0"/>
              <a:t>17</a:t>
            </a:r>
            <a:r>
              <a:rPr spc="-20" dirty="0"/>
              <a:t>日召集自來水公司六區處水質課進行會議討論此議題,會議結論請</a:t>
            </a:r>
            <a:r>
              <a:rPr spc="-5" dirty="0"/>
              <a:t>水公司提供工業區及鄰近區域的近期耗水量與水質數據進行分析,目前數據</a:t>
            </a:r>
            <a:r>
              <a:rPr spc="-20" dirty="0"/>
              <a:t>尚待水公司進提供後釐清實況並若有屬實請台水提出改善作為善盡管理責</a:t>
            </a:r>
            <a:r>
              <a:rPr spc="-30" dirty="0"/>
              <a:t>任。</a:t>
            </a:r>
          </a:p>
        </p:txBody>
      </p:sp>
      <p:pic>
        <p:nvPicPr>
          <p:cNvPr id="4" name="object 4"/>
          <p:cNvPicPr/>
          <p:nvPr/>
        </p:nvPicPr>
        <p:blipFill>
          <a:blip r:embed="rId2" cstate="print"/>
          <a:stretch>
            <a:fillRect/>
          </a:stretch>
        </p:blipFill>
        <p:spPr>
          <a:xfrm>
            <a:off x="8083295" y="89915"/>
            <a:ext cx="3499104" cy="2624328"/>
          </a:xfrm>
          <a:prstGeom prst="rect">
            <a:avLst/>
          </a:prstGeom>
        </p:spPr>
      </p:pic>
      <p:pic>
        <p:nvPicPr>
          <p:cNvPr id="5" name="object 5"/>
          <p:cNvPicPr/>
          <p:nvPr/>
        </p:nvPicPr>
        <p:blipFill>
          <a:blip r:embed="rId3" cstate="print"/>
          <a:stretch>
            <a:fillRect/>
          </a:stretch>
        </p:blipFill>
        <p:spPr>
          <a:xfrm>
            <a:off x="8084819" y="5123686"/>
            <a:ext cx="3265931" cy="1627632"/>
          </a:xfrm>
          <a:prstGeom prst="rect">
            <a:avLst/>
          </a:prstGeom>
        </p:spPr>
      </p:pic>
      <p:pic>
        <p:nvPicPr>
          <p:cNvPr id="6" name="object 6"/>
          <p:cNvPicPr/>
          <p:nvPr/>
        </p:nvPicPr>
        <p:blipFill>
          <a:blip r:embed="rId4" cstate="print"/>
          <a:stretch>
            <a:fillRect/>
          </a:stretch>
        </p:blipFill>
        <p:spPr>
          <a:xfrm>
            <a:off x="4803647" y="5123686"/>
            <a:ext cx="3133344" cy="16276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91911" y="0"/>
            <a:ext cx="4844795" cy="6857997"/>
          </a:xfrm>
          <a:prstGeom prst="rect">
            <a:avLst/>
          </a:prstGeom>
        </p:spPr>
      </p:pic>
      <p:sp>
        <p:nvSpPr>
          <p:cNvPr id="3" name="object 3"/>
          <p:cNvSpPr txBox="1">
            <a:spLocks noGrp="1"/>
          </p:cNvSpPr>
          <p:nvPr>
            <p:ph type="title"/>
          </p:nvPr>
        </p:nvSpPr>
        <p:spPr>
          <a:xfrm>
            <a:off x="935532" y="2963037"/>
            <a:ext cx="3571875" cy="788035"/>
          </a:xfrm>
          <a:prstGeom prst="rect">
            <a:avLst/>
          </a:prstGeom>
        </p:spPr>
        <p:txBody>
          <a:bodyPr vert="horz" wrap="square" lIns="0" tIns="13335" rIns="0" bIns="0" rtlCol="0">
            <a:spAutoFit/>
          </a:bodyPr>
          <a:lstStyle/>
          <a:p>
            <a:pPr marL="12700">
              <a:lnSpc>
                <a:spcPct val="100000"/>
              </a:lnSpc>
              <a:spcBef>
                <a:spcPts val="105"/>
              </a:spcBef>
            </a:pPr>
            <a:r>
              <a:rPr spc="135" dirty="0"/>
              <a:t>5</a:t>
            </a:r>
            <a:r>
              <a:rPr spc="-10" dirty="0"/>
              <a:t>、課程活動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741159"/>
            <a:chOff x="0" y="0"/>
            <a:chExt cx="12192000" cy="6741159"/>
          </a:xfrm>
        </p:grpSpPr>
        <p:pic>
          <p:nvPicPr>
            <p:cNvPr id="3" name="object 3"/>
            <p:cNvPicPr/>
            <p:nvPr/>
          </p:nvPicPr>
          <p:blipFill>
            <a:blip r:embed="rId2" cstate="print"/>
            <a:stretch>
              <a:fillRect/>
            </a:stretch>
          </p:blipFill>
          <p:spPr>
            <a:xfrm>
              <a:off x="112776" y="0"/>
              <a:ext cx="4942332" cy="3706368"/>
            </a:xfrm>
            <a:prstGeom prst="rect">
              <a:avLst/>
            </a:prstGeom>
          </p:spPr>
        </p:pic>
        <p:pic>
          <p:nvPicPr>
            <p:cNvPr id="4" name="object 4"/>
            <p:cNvPicPr/>
            <p:nvPr/>
          </p:nvPicPr>
          <p:blipFill>
            <a:blip r:embed="rId3" cstate="print"/>
            <a:stretch>
              <a:fillRect/>
            </a:stretch>
          </p:blipFill>
          <p:spPr>
            <a:xfrm>
              <a:off x="5391911" y="7620"/>
              <a:ext cx="6548628" cy="3854196"/>
            </a:xfrm>
            <a:prstGeom prst="rect">
              <a:avLst/>
            </a:prstGeom>
          </p:spPr>
        </p:pic>
        <p:pic>
          <p:nvPicPr>
            <p:cNvPr id="5" name="object 5"/>
            <p:cNvPicPr/>
            <p:nvPr/>
          </p:nvPicPr>
          <p:blipFill>
            <a:blip r:embed="rId4" cstate="print"/>
            <a:stretch>
              <a:fillRect/>
            </a:stretch>
          </p:blipFill>
          <p:spPr>
            <a:xfrm>
              <a:off x="88392" y="3817618"/>
              <a:ext cx="4983480" cy="2923030"/>
            </a:xfrm>
            <a:prstGeom prst="rect">
              <a:avLst/>
            </a:prstGeom>
          </p:spPr>
        </p:pic>
      </p:grpSp>
      <p:sp>
        <p:nvSpPr>
          <p:cNvPr id="6" name="object 6"/>
          <p:cNvSpPr txBox="1"/>
          <p:nvPr/>
        </p:nvSpPr>
        <p:spPr>
          <a:xfrm>
            <a:off x="5510784" y="4904232"/>
            <a:ext cx="6271260" cy="707390"/>
          </a:xfrm>
          <a:prstGeom prst="rect">
            <a:avLst/>
          </a:prstGeom>
          <a:solidFill>
            <a:srgbClr val="FFC000"/>
          </a:solidFill>
          <a:ln w="9525">
            <a:solidFill>
              <a:srgbClr val="E2DED1"/>
            </a:solidFill>
          </a:ln>
        </p:spPr>
        <p:txBody>
          <a:bodyPr vert="horz" wrap="square" lIns="0" tIns="31115" rIns="0" bIns="0" rtlCol="0">
            <a:spAutoFit/>
          </a:bodyPr>
          <a:lstStyle/>
          <a:p>
            <a:pPr marL="92075">
              <a:lnSpc>
                <a:spcPct val="100000"/>
              </a:lnSpc>
              <a:spcBef>
                <a:spcPts val="245"/>
              </a:spcBef>
            </a:pPr>
            <a:r>
              <a:rPr sz="2000" b="1" dirty="0">
                <a:latin typeface="Times New Roman"/>
                <a:cs typeface="Times New Roman"/>
              </a:rPr>
              <a:t>5/14</a:t>
            </a:r>
            <a:r>
              <a:rPr sz="2000" b="1" spc="-20" dirty="0">
                <a:latin typeface="Noto Serif CJK JP"/>
                <a:cs typeface="Noto Serif CJK JP"/>
              </a:rPr>
              <a:t>高科大何秉燦副教授所主講</a:t>
            </a:r>
            <a:endParaRPr sz="2000">
              <a:latin typeface="Noto Serif CJK JP"/>
              <a:cs typeface="Noto Serif CJK JP"/>
            </a:endParaRPr>
          </a:p>
          <a:p>
            <a:pPr marL="92075">
              <a:lnSpc>
                <a:spcPct val="100000"/>
              </a:lnSpc>
              <a:spcBef>
                <a:spcPts val="5"/>
              </a:spcBef>
            </a:pPr>
            <a:r>
              <a:rPr sz="2000" b="1" spc="-10" dirty="0">
                <a:latin typeface="Noto Serif CJK JP"/>
                <a:cs typeface="Noto Serif CJK JP"/>
              </a:rPr>
              <a:t>《跟上數位創新時代</a:t>
            </a:r>
            <a:r>
              <a:rPr sz="2000" b="1" spc="-185" dirty="0">
                <a:latin typeface="Times New Roman"/>
                <a:cs typeface="Times New Roman"/>
              </a:rPr>
              <a:t>:</a:t>
            </a:r>
            <a:r>
              <a:rPr sz="2000" b="1" spc="-10" dirty="0">
                <a:latin typeface="Noto Serif CJK JP"/>
                <a:cs typeface="Noto Serif CJK JP"/>
              </a:rPr>
              <a:t>洞察消費者行為</a:t>
            </a:r>
            <a:r>
              <a:rPr sz="2000" b="1" dirty="0">
                <a:latin typeface="Times New Roman"/>
                <a:cs typeface="Times New Roman"/>
              </a:rPr>
              <a:t>,</a:t>
            </a:r>
            <a:r>
              <a:rPr sz="2000" b="1" spc="-20" dirty="0">
                <a:latin typeface="Noto Serif CJK JP"/>
                <a:cs typeface="Noto Serif CJK JP"/>
              </a:rPr>
              <a:t>掌握行銷先機》</a:t>
            </a:r>
            <a:endParaRPr sz="2000">
              <a:latin typeface="Noto Serif CJK JP"/>
              <a:cs typeface="Noto Serif CJK J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791325"/>
            <a:chOff x="0" y="0"/>
            <a:chExt cx="12192000" cy="6791325"/>
          </a:xfrm>
        </p:grpSpPr>
        <p:pic>
          <p:nvPicPr>
            <p:cNvPr id="3" name="object 3"/>
            <p:cNvPicPr/>
            <p:nvPr/>
          </p:nvPicPr>
          <p:blipFill>
            <a:blip r:embed="rId2" cstate="print"/>
            <a:stretch>
              <a:fillRect/>
            </a:stretch>
          </p:blipFill>
          <p:spPr>
            <a:xfrm>
              <a:off x="0" y="0"/>
              <a:ext cx="4468367" cy="3352800"/>
            </a:xfrm>
            <a:prstGeom prst="rect">
              <a:avLst/>
            </a:prstGeom>
          </p:spPr>
        </p:pic>
        <p:pic>
          <p:nvPicPr>
            <p:cNvPr id="4" name="object 4"/>
            <p:cNvPicPr/>
            <p:nvPr/>
          </p:nvPicPr>
          <p:blipFill>
            <a:blip r:embed="rId3" cstate="print"/>
            <a:stretch>
              <a:fillRect/>
            </a:stretch>
          </p:blipFill>
          <p:spPr>
            <a:xfrm>
              <a:off x="5506211" y="3019044"/>
              <a:ext cx="6444995" cy="3692652"/>
            </a:xfrm>
            <a:prstGeom prst="rect">
              <a:avLst/>
            </a:prstGeom>
          </p:spPr>
        </p:pic>
        <p:pic>
          <p:nvPicPr>
            <p:cNvPr id="5" name="object 5"/>
            <p:cNvPicPr/>
            <p:nvPr/>
          </p:nvPicPr>
          <p:blipFill>
            <a:blip r:embed="rId4" cstate="print"/>
            <a:stretch>
              <a:fillRect/>
            </a:stretch>
          </p:blipFill>
          <p:spPr>
            <a:xfrm>
              <a:off x="6399276" y="0"/>
              <a:ext cx="5768339" cy="2435352"/>
            </a:xfrm>
            <a:prstGeom prst="rect">
              <a:avLst/>
            </a:prstGeom>
          </p:spPr>
        </p:pic>
        <p:pic>
          <p:nvPicPr>
            <p:cNvPr id="6" name="object 6"/>
            <p:cNvPicPr/>
            <p:nvPr/>
          </p:nvPicPr>
          <p:blipFill>
            <a:blip r:embed="rId5" cstate="print"/>
            <a:stretch>
              <a:fillRect/>
            </a:stretch>
          </p:blipFill>
          <p:spPr>
            <a:xfrm>
              <a:off x="0" y="3438142"/>
              <a:ext cx="4468367" cy="3352797"/>
            </a:xfrm>
            <a:prstGeom prst="rect">
              <a:avLst/>
            </a:prstGeom>
          </p:spPr>
        </p:pic>
      </p:grpSp>
      <p:sp>
        <p:nvSpPr>
          <p:cNvPr id="7" name="object 7"/>
          <p:cNvSpPr txBox="1"/>
          <p:nvPr/>
        </p:nvSpPr>
        <p:spPr>
          <a:xfrm>
            <a:off x="4605528" y="2609088"/>
            <a:ext cx="6472555" cy="708660"/>
          </a:xfrm>
          <a:prstGeom prst="rect">
            <a:avLst/>
          </a:prstGeom>
          <a:solidFill>
            <a:srgbClr val="FFC000"/>
          </a:solidFill>
          <a:ln w="9525">
            <a:solidFill>
              <a:srgbClr val="E2DED1"/>
            </a:solidFill>
          </a:ln>
        </p:spPr>
        <p:txBody>
          <a:bodyPr vert="horz" wrap="square" lIns="0" tIns="31115" rIns="0" bIns="0" rtlCol="0">
            <a:spAutoFit/>
          </a:bodyPr>
          <a:lstStyle/>
          <a:p>
            <a:pPr marL="90805">
              <a:lnSpc>
                <a:spcPct val="100000"/>
              </a:lnSpc>
              <a:spcBef>
                <a:spcPts val="245"/>
              </a:spcBef>
            </a:pPr>
            <a:r>
              <a:rPr sz="2000" b="1" dirty="0">
                <a:latin typeface="Times New Roman"/>
                <a:cs typeface="Times New Roman"/>
              </a:rPr>
              <a:t>6/6</a:t>
            </a:r>
            <a:r>
              <a:rPr sz="2000" b="1" spc="-20" dirty="0">
                <a:latin typeface="Noto Serif CJK JP"/>
                <a:cs typeface="Noto Serif CJK JP"/>
              </a:rPr>
              <a:t>國立嘉義大學銷與觀光管理學系蕭至惠教授所主講：</a:t>
            </a:r>
            <a:endParaRPr sz="2000">
              <a:latin typeface="Noto Serif CJK JP"/>
              <a:cs typeface="Noto Serif CJK JP"/>
            </a:endParaRPr>
          </a:p>
          <a:p>
            <a:pPr marL="90805">
              <a:lnSpc>
                <a:spcPct val="100000"/>
              </a:lnSpc>
            </a:pPr>
            <a:r>
              <a:rPr sz="2000" b="1" spc="-5" dirty="0">
                <a:latin typeface="Noto Serif CJK JP"/>
                <a:cs typeface="Noto Serif CJK JP"/>
              </a:rPr>
              <a:t>《行銷影響力</a:t>
            </a:r>
            <a:r>
              <a:rPr sz="2000" b="1" spc="-185" dirty="0">
                <a:latin typeface="Times New Roman"/>
                <a:cs typeface="Times New Roman"/>
              </a:rPr>
              <a:t>:</a:t>
            </a:r>
            <a:r>
              <a:rPr sz="2000" b="1" spc="-25" dirty="0">
                <a:latin typeface="Noto Serif CJK JP"/>
                <a:cs typeface="Noto Serif CJK JP"/>
              </a:rPr>
              <a:t>新創品牌的產品管理與創新》</a:t>
            </a:r>
            <a:endParaRPr sz="2000">
              <a:latin typeface="Noto Serif CJK JP"/>
              <a:cs typeface="Noto Serif CJK J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866388"/>
            <a:ext cx="12181331" cy="2546604"/>
          </a:xfrm>
          <a:prstGeom prst="rect">
            <a:avLst/>
          </a:prstGeom>
        </p:spPr>
      </p:pic>
      <p:grpSp>
        <p:nvGrpSpPr>
          <p:cNvPr id="3" name="object 3"/>
          <p:cNvGrpSpPr/>
          <p:nvPr/>
        </p:nvGrpSpPr>
        <p:grpSpPr>
          <a:xfrm>
            <a:off x="0" y="0"/>
            <a:ext cx="12149455" cy="3956685"/>
            <a:chOff x="0" y="0"/>
            <a:chExt cx="12149455" cy="3956685"/>
          </a:xfrm>
        </p:grpSpPr>
        <p:pic>
          <p:nvPicPr>
            <p:cNvPr id="4" name="object 4"/>
            <p:cNvPicPr/>
            <p:nvPr/>
          </p:nvPicPr>
          <p:blipFill>
            <a:blip r:embed="rId3" cstate="print"/>
            <a:stretch>
              <a:fillRect/>
            </a:stretch>
          </p:blipFill>
          <p:spPr>
            <a:xfrm>
              <a:off x="0" y="0"/>
              <a:ext cx="4279772" cy="2039112"/>
            </a:xfrm>
            <a:prstGeom prst="rect">
              <a:avLst/>
            </a:prstGeom>
          </p:spPr>
        </p:pic>
        <p:pic>
          <p:nvPicPr>
            <p:cNvPr id="5" name="object 5"/>
            <p:cNvPicPr/>
            <p:nvPr/>
          </p:nvPicPr>
          <p:blipFill>
            <a:blip r:embed="rId4" cstate="print"/>
            <a:stretch>
              <a:fillRect/>
            </a:stretch>
          </p:blipFill>
          <p:spPr>
            <a:xfrm>
              <a:off x="0" y="2080260"/>
              <a:ext cx="4069079" cy="1876044"/>
            </a:xfrm>
            <a:prstGeom prst="rect">
              <a:avLst/>
            </a:prstGeom>
          </p:spPr>
        </p:pic>
        <p:pic>
          <p:nvPicPr>
            <p:cNvPr id="6" name="object 6"/>
            <p:cNvPicPr/>
            <p:nvPr/>
          </p:nvPicPr>
          <p:blipFill>
            <a:blip r:embed="rId5" cstate="print"/>
            <a:stretch>
              <a:fillRect/>
            </a:stretch>
          </p:blipFill>
          <p:spPr>
            <a:xfrm>
              <a:off x="4322064" y="33528"/>
              <a:ext cx="3918203" cy="1810512"/>
            </a:xfrm>
            <a:prstGeom prst="rect">
              <a:avLst/>
            </a:prstGeom>
          </p:spPr>
        </p:pic>
        <p:pic>
          <p:nvPicPr>
            <p:cNvPr id="7" name="object 7"/>
            <p:cNvPicPr/>
            <p:nvPr/>
          </p:nvPicPr>
          <p:blipFill>
            <a:blip r:embed="rId6" cstate="print"/>
            <a:stretch>
              <a:fillRect/>
            </a:stretch>
          </p:blipFill>
          <p:spPr>
            <a:xfrm>
              <a:off x="8270747" y="74676"/>
              <a:ext cx="3878579" cy="2907791"/>
            </a:xfrm>
            <a:prstGeom prst="rect">
              <a:avLst/>
            </a:prstGeom>
          </p:spPr>
        </p:pic>
      </p:grpSp>
      <p:sp>
        <p:nvSpPr>
          <p:cNvPr id="8" name="object 8"/>
          <p:cNvSpPr txBox="1"/>
          <p:nvPr/>
        </p:nvSpPr>
        <p:spPr>
          <a:xfrm>
            <a:off x="4102608" y="2613660"/>
            <a:ext cx="4863465" cy="708660"/>
          </a:xfrm>
          <a:prstGeom prst="rect">
            <a:avLst/>
          </a:prstGeom>
          <a:solidFill>
            <a:srgbClr val="FFC000"/>
          </a:solidFill>
          <a:ln w="9525">
            <a:solidFill>
              <a:srgbClr val="E2DED1"/>
            </a:solidFill>
          </a:ln>
        </p:spPr>
        <p:txBody>
          <a:bodyPr vert="horz" wrap="square" lIns="0" tIns="31750" rIns="0" bIns="0" rtlCol="0">
            <a:spAutoFit/>
          </a:bodyPr>
          <a:lstStyle/>
          <a:p>
            <a:pPr marL="92075">
              <a:lnSpc>
                <a:spcPct val="100000"/>
              </a:lnSpc>
              <a:spcBef>
                <a:spcPts val="250"/>
              </a:spcBef>
            </a:pPr>
            <a:r>
              <a:rPr sz="2000" b="1" dirty="0">
                <a:latin typeface="Times New Roman"/>
                <a:cs typeface="Times New Roman"/>
              </a:rPr>
              <a:t>6/12</a:t>
            </a:r>
            <a:r>
              <a:rPr sz="2000" b="1" dirty="0">
                <a:latin typeface="Noto Serif CJK JP"/>
                <a:cs typeface="Noto Serif CJK JP"/>
              </a:rPr>
              <a:t>《</a:t>
            </a:r>
            <a:r>
              <a:rPr sz="2000" b="1" spc="-10" dirty="0">
                <a:latin typeface="Times New Roman"/>
                <a:cs typeface="Times New Roman"/>
              </a:rPr>
              <a:t>1</a:t>
            </a:r>
            <a:r>
              <a:rPr sz="2000" b="1" spc="-5" dirty="0">
                <a:latin typeface="Noto Serif CJK JP"/>
                <a:cs typeface="Noto Serif CJK JP"/>
              </a:rPr>
              <a:t>日班</a:t>
            </a:r>
            <a:r>
              <a:rPr sz="2000" b="1" spc="-155" dirty="0">
                <a:latin typeface="Times New Roman"/>
                <a:cs typeface="Times New Roman"/>
              </a:rPr>
              <a:t>+</a:t>
            </a:r>
            <a:r>
              <a:rPr sz="2000" b="1" spc="-15" dirty="0">
                <a:latin typeface="Noto Serif CJK JP"/>
                <a:cs typeface="Noto Serif CJK JP"/>
              </a:rPr>
              <a:t>說明會》</a:t>
            </a:r>
            <a:endParaRPr sz="2000">
              <a:latin typeface="Noto Serif CJK JP"/>
              <a:cs typeface="Noto Serif CJK JP"/>
            </a:endParaRPr>
          </a:p>
          <a:p>
            <a:pPr marL="92075">
              <a:lnSpc>
                <a:spcPct val="100000"/>
              </a:lnSpc>
            </a:pPr>
            <a:r>
              <a:rPr sz="2000" b="1" spc="-10" dirty="0">
                <a:latin typeface="Noto Serif CJK JP"/>
                <a:cs typeface="Noto Serif CJK JP"/>
              </a:rPr>
              <a:t>廠協會舉辦碳盤查說明會</a:t>
            </a:r>
            <a:r>
              <a:rPr sz="2000" b="1" spc="-155" dirty="0">
                <a:latin typeface="Times New Roman"/>
                <a:cs typeface="Times New Roman"/>
              </a:rPr>
              <a:t>+</a:t>
            </a:r>
            <a:r>
              <a:rPr sz="2000" b="1" spc="-15" dirty="0">
                <a:latin typeface="Noto Serif CJK JP"/>
                <a:cs typeface="Noto Serif CJK JP"/>
              </a:rPr>
              <a:t>一日班的課程</a:t>
            </a:r>
            <a:endParaRPr sz="2000">
              <a:latin typeface="Noto Serif CJK JP"/>
              <a:cs typeface="Noto Serif CJK J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14259" y="1051560"/>
            <a:ext cx="4643755" cy="1016635"/>
          </a:xfrm>
          <a:prstGeom prst="rect">
            <a:avLst/>
          </a:prstGeom>
          <a:solidFill>
            <a:srgbClr val="FFC000"/>
          </a:solidFill>
          <a:ln w="9525">
            <a:solidFill>
              <a:srgbClr val="E2DED1"/>
            </a:solidFill>
          </a:ln>
        </p:spPr>
        <p:txBody>
          <a:bodyPr vert="horz" wrap="square" lIns="0" tIns="31750" rIns="0" bIns="0" rtlCol="0">
            <a:spAutoFit/>
          </a:bodyPr>
          <a:lstStyle/>
          <a:p>
            <a:pPr marL="92710">
              <a:lnSpc>
                <a:spcPct val="100000"/>
              </a:lnSpc>
              <a:spcBef>
                <a:spcPts val="250"/>
              </a:spcBef>
            </a:pPr>
            <a:r>
              <a:rPr sz="2000" b="1" dirty="0">
                <a:latin typeface="Times New Roman"/>
                <a:cs typeface="Times New Roman"/>
              </a:rPr>
              <a:t>6/26(</a:t>
            </a:r>
            <a:r>
              <a:rPr sz="2000" b="1" dirty="0">
                <a:latin typeface="Noto Serif CJK JP"/>
                <a:cs typeface="Noto Serif CJK JP"/>
              </a:rPr>
              <a:t>三</a:t>
            </a:r>
            <a:r>
              <a:rPr sz="2000" b="1" spc="-10" dirty="0">
                <a:latin typeface="Times New Roman"/>
                <a:cs typeface="Times New Roman"/>
              </a:rPr>
              <a:t>)</a:t>
            </a:r>
            <a:r>
              <a:rPr sz="2000" b="1" spc="-10" dirty="0">
                <a:latin typeface="Noto Serif CJK JP"/>
                <a:cs typeface="Noto Serif CJK JP"/>
              </a:rPr>
              <a:t>今天下午</a:t>
            </a:r>
            <a:r>
              <a:rPr sz="2000" b="1" spc="-25" dirty="0">
                <a:latin typeface="Times New Roman"/>
                <a:cs typeface="Times New Roman"/>
              </a:rPr>
              <a:t>14:00</a:t>
            </a:r>
            <a:r>
              <a:rPr sz="2000" b="1" spc="-30" dirty="0">
                <a:latin typeface="Times New Roman"/>
                <a:cs typeface="Times New Roman"/>
              </a:rPr>
              <a:t> </a:t>
            </a:r>
            <a:r>
              <a:rPr sz="2000" b="1" spc="-15" dirty="0">
                <a:latin typeface="Noto Serif CJK JP"/>
                <a:cs typeface="Noto Serif CJK JP"/>
              </a:rPr>
              <a:t>廠協會於服務中</a:t>
            </a:r>
            <a:endParaRPr sz="2000">
              <a:latin typeface="Noto Serif CJK JP"/>
              <a:cs typeface="Noto Serif CJK JP"/>
            </a:endParaRPr>
          </a:p>
          <a:p>
            <a:pPr marL="92710">
              <a:lnSpc>
                <a:spcPct val="100000"/>
              </a:lnSpc>
            </a:pPr>
            <a:r>
              <a:rPr sz="2000" b="1" spc="-20" dirty="0">
                <a:latin typeface="Noto Serif CJK JP"/>
                <a:cs typeface="Noto Serif CJK JP"/>
              </a:rPr>
              <a:t>心第二會議室，協辦金屬中心關於</a:t>
            </a:r>
            <a:endParaRPr sz="2000">
              <a:latin typeface="Noto Serif CJK JP"/>
              <a:cs typeface="Noto Serif CJK JP"/>
            </a:endParaRPr>
          </a:p>
          <a:p>
            <a:pPr marL="92710">
              <a:lnSpc>
                <a:spcPct val="100000"/>
              </a:lnSpc>
            </a:pPr>
            <a:r>
              <a:rPr sz="2000" b="1" spc="-140" dirty="0">
                <a:latin typeface="Times New Roman"/>
                <a:cs typeface="Times New Roman"/>
              </a:rPr>
              <a:t>&lt;</a:t>
            </a:r>
            <a:r>
              <a:rPr sz="2000" b="1" spc="-15" dirty="0">
                <a:latin typeface="Noto Serif CJK JP"/>
                <a:cs typeface="Noto Serif CJK JP"/>
              </a:rPr>
              <a:t>政府補助資源及人才培訓資源說明會</a:t>
            </a:r>
            <a:r>
              <a:rPr sz="2000" b="1" spc="-50" dirty="0">
                <a:latin typeface="Times New Roman"/>
                <a:cs typeface="Times New Roman"/>
              </a:rPr>
              <a:t>&gt;</a:t>
            </a:r>
            <a:endParaRPr sz="2000">
              <a:latin typeface="Times New Roman"/>
              <a:cs typeface="Times New Roman"/>
            </a:endParaRPr>
          </a:p>
        </p:txBody>
      </p:sp>
      <p:pic>
        <p:nvPicPr>
          <p:cNvPr id="3" name="object 3"/>
          <p:cNvPicPr/>
          <p:nvPr/>
        </p:nvPicPr>
        <p:blipFill>
          <a:blip r:embed="rId2" cstate="print"/>
          <a:stretch>
            <a:fillRect/>
          </a:stretch>
        </p:blipFill>
        <p:spPr>
          <a:xfrm>
            <a:off x="0" y="4180330"/>
            <a:ext cx="3454907" cy="2642616"/>
          </a:xfrm>
          <a:prstGeom prst="rect">
            <a:avLst/>
          </a:prstGeom>
        </p:spPr>
      </p:pic>
      <p:grpSp>
        <p:nvGrpSpPr>
          <p:cNvPr id="4" name="object 4"/>
          <p:cNvGrpSpPr/>
          <p:nvPr/>
        </p:nvGrpSpPr>
        <p:grpSpPr>
          <a:xfrm>
            <a:off x="0" y="35051"/>
            <a:ext cx="12106910" cy="6114415"/>
            <a:chOff x="0" y="35051"/>
            <a:chExt cx="12106910" cy="6114415"/>
          </a:xfrm>
        </p:grpSpPr>
        <p:pic>
          <p:nvPicPr>
            <p:cNvPr id="5" name="object 5"/>
            <p:cNvPicPr/>
            <p:nvPr/>
          </p:nvPicPr>
          <p:blipFill>
            <a:blip r:embed="rId3" cstate="print"/>
            <a:stretch>
              <a:fillRect/>
            </a:stretch>
          </p:blipFill>
          <p:spPr>
            <a:xfrm>
              <a:off x="0" y="35051"/>
              <a:ext cx="3386327" cy="1905000"/>
            </a:xfrm>
            <a:prstGeom prst="rect">
              <a:avLst/>
            </a:prstGeom>
          </p:spPr>
        </p:pic>
        <p:pic>
          <p:nvPicPr>
            <p:cNvPr id="6" name="object 6"/>
            <p:cNvPicPr/>
            <p:nvPr/>
          </p:nvPicPr>
          <p:blipFill>
            <a:blip r:embed="rId4" cstate="print"/>
            <a:stretch>
              <a:fillRect/>
            </a:stretch>
          </p:blipFill>
          <p:spPr>
            <a:xfrm>
              <a:off x="3799331" y="675132"/>
              <a:ext cx="3430523" cy="2644140"/>
            </a:xfrm>
            <a:prstGeom prst="rect">
              <a:avLst/>
            </a:prstGeom>
          </p:spPr>
        </p:pic>
        <p:pic>
          <p:nvPicPr>
            <p:cNvPr id="7" name="object 7"/>
            <p:cNvPicPr/>
            <p:nvPr/>
          </p:nvPicPr>
          <p:blipFill>
            <a:blip r:embed="rId5" cstate="print"/>
            <a:stretch>
              <a:fillRect/>
            </a:stretch>
          </p:blipFill>
          <p:spPr>
            <a:xfrm>
              <a:off x="0" y="2112263"/>
              <a:ext cx="3252215" cy="1990344"/>
            </a:xfrm>
            <a:prstGeom prst="rect">
              <a:avLst/>
            </a:prstGeom>
          </p:spPr>
        </p:pic>
        <p:pic>
          <p:nvPicPr>
            <p:cNvPr id="8" name="object 8"/>
            <p:cNvPicPr/>
            <p:nvPr/>
          </p:nvPicPr>
          <p:blipFill>
            <a:blip r:embed="rId6" cstate="print"/>
            <a:stretch>
              <a:fillRect/>
            </a:stretch>
          </p:blipFill>
          <p:spPr>
            <a:xfrm>
              <a:off x="3799331" y="3489960"/>
              <a:ext cx="3523488" cy="2644140"/>
            </a:xfrm>
            <a:prstGeom prst="rect">
              <a:avLst/>
            </a:prstGeom>
          </p:spPr>
        </p:pic>
        <p:pic>
          <p:nvPicPr>
            <p:cNvPr id="9" name="object 9"/>
            <p:cNvPicPr/>
            <p:nvPr/>
          </p:nvPicPr>
          <p:blipFill>
            <a:blip r:embed="rId7" cstate="print"/>
            <a:stretch>
              <a:fillRect/>
            </a:stretch>
          </p:blipFill>
          <p:spPr>
            <a:xfrm>
              <a:off x="7463028" y="2667000"/>
              <a:ext cx="4643628" cy="348234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24316" y="2372867"/>
            <a:ext cx="3567683" cy="2086355"/>
          </a:xfrm>
          <a:prstGeom prst="rect">
            <a:avLst/>
          </a:prstGeom>
        </p:spPr>
      </p:pic>
      <p:pic>
        <p:nvPicPr>
          <p:cNvPr id="3" name="object 3"/>
          <p:cNvPicPr/>
          <p:nvPr/>
        </p:nvPicPr>
        <p:blipFill>
          <a:blip r:embed="rId3" cstate="print"/>
          <a:stretch>
            <a:fillRect/>
          </a:stretch>
        </p:blipFill>
        <p:spPr>
          <a:xfrm>
            <a:off x="8671559" y="0"/>
            <a:ext cx="3520440" cy="2281428"/>
          </a:xfrm>
          <a:prstGeom prst="rect">
            <a:avLst/>
          </a:prstGeom>
        </p:spPr>
      </p:pic>
      <p:pic>
        <p:nvPicPr>
          <p:cNvPr id="4" name="object 4"/>
          <p:cNvPicPr/>
          <p:nvPr/>
        </p:nvPicPr>
        <p:blipFill>
          <a:blip r:embed="rId4" cstate="print"/>
          <a:stretch>
            <a:fillRect/>
          </a:stretch>
        </p:blipFill>
        <p:spPr>
          <a:xfrm>
            <a:off x="6493764" y="4585714"/>
            <a:ext cx="4372355" cy="2257044"/>
          </a:xfrm>
          <a:prstGeom prst="rect">
            <a:avLst/>
          </a:prstGeom>
        </p:spPr>
      </p:pic>
      <p:pic>
        <p:nvPicPr>
          <p:cNvPr id="5" name="object 5"/>
          <p:cNvPicPr/>
          <p:nvPr/>
        </p:nvPicPr>
        <p:blipFill>
          <a:blip r:embed="rId5" cstate="print"/>
          <a:stretch>
            <a:fillRect/>
          </a:stretch>
        </p:blipFill>
        <p:spPr>
          <a:xfrm>
            <a:off x="356615" y="4585715"/>
            <a:ext cx="5512308" cy="2272281"/>
          </a:xfrm>
          <a:prstGeom prst="rect">
            <a:avLst/>
          </a:prstGeom>
        </p:spPr>
      </p:pic>
      <p:pic>
        <p:nvPicPr>
          <p:cNvPr id="6" name="object 6"/>
          <p:cNvPicPr/>
          <p:nvPr/>
        </p:nvPicPr>
        <p:blipFill>
          <a:blip r:embed="rId6" cstate="print"/>
          <a:stretch>
            <a:fillRect/>
          </a:stretch>
        </p:blipFill>
        <p:spPr>
          <a:xfrm>
            <a:off x="0" y="0"/>
            <a:ext cx="8563355" cy="3981577"/>
          </a:xfrm>
          <a:prstGeom prst="rect">
            <a:avLst/>
          </a:prstGeom>
        </p:spPr>
      </p:pic>
      <p:sp>
        <p:nvSpPr>
          <p:cNvPr id="7" name="object 7"/>
          <p:cNvSpPr txBox="1">
            <a:spLocks noGrp="1"/>
          </p:cNvSpPr>
          <p:nvPr>
            <p:ph type="title"/>
          </p:nvPr>
        </p:nvSpPr>
        <p:spPr>
          <a:xfrm>
            <a:off x="3924300" y="2726435"/>
            <a:ext cx="4217035" cy="1323340"/>
          </a:xfrm>
          <a:prstGeom prst="rect">
            <a:avLst/>
          </a:prstGeom>
          <a:solidFill>
            <a:srgbClr val="FFC000"/>
          </a:solidFill>
          <a:ln w="9525">
            <a:solidFill>
              <a:srgbClr val="E2DED1"/>
            </a:solidFill>
          </a:ln>
        </p:spPr>
        <p:txBody>
          <a:bodyPr vert="horz" wrap="square" lIns="0" tIns="30480" rIns="0" bIns="0" rtlCol="0">
            <a:spAutoFit/>
          </a:bodyPr>
          <a:lstStyle/>
          <a:p>
            <a:pPr marL="91440" marR="100330">
              <a:lnSpc>
                <a:spcPct val="100000"/>
              </a:lnSpc>
              <a:spcBef>
                <a:spcPts val="240"/>
              </a:spcBef>
            </a:pPr>
            <a:r>
              <a:rPr sz="2000" b="1" dirty="0">
                <a:solidFill>
                  <a:srgbClr val="000000"/>
                </a:solidFill>
                <a:latin typeface="Times New Roman"/>
                <a:cs typeface="Times New Roman"/>
              </a:rPr>
              <a:t>7/12</a:t>
            </a:r>
            <a:r>
              <a:rPr sz="2000" b="1" dirty="0">
                <a:solidFill>
                  <a:srgbClr val="000000"/>
                </a:solidFill>
                <a:latin typeface="Noto Serif CJK JP"/>
                <a:cs typeface="Noto Serif CJK JP"/>
              </a:rPr>
              <a:t>（五）</a:t>
            </a:r>
            <a:r>
              <a:rPr sz="2000" b="1" spc="-20" dirty="0">
                <a:solidFill>
                  <a:srgbClr val="000000"/>
                </a:solidFill>
                <a:latin typeface="Noto Serif CJK JP"/>
                <a:cs typeface="Noto Serif CJK JP"/>
              </a:rPr>
              <a:t>廠協會舉辦了「產業園區</a:t>
            </a:r>
            <a:r>
              <a:rPr sz="2000" b="1" spc="-25" dirty="0">
                <a:solidFill>
                  <a:srgbClr val="000000"/>
                </a:solidFill>
                <a:latin typeface="Noto Serif CJK JP"/>
                <a:cs typeface="Noto Serif CJK JP"/>
              </a:rPr>
              <a:t>職業安全衛生促進計畫一吊升荷重</a:t>
            </a:r>
            <a:r>
              <a:rPr sz="2000" b="1" spc="-20" dirty="0">
                <a:solidFill>
                  <a:srgbClr val="000000"/>
                </a:solidFill>
                <a:latin typeface="Noto Serif CJK JP"/>
                <a:cs typeface="Noto Serif CJK JP"/>
              </a:rPr>
              <a:t>在三公噸以上之固定式起重機操作</a:t>
            </a:r>
            <a:r>
              <a:rPr sz="2000" b="1" spc="-15" dirty="0">
                <a:solidFill>
                  <a:srgbClr val="000000"/>
                </a:solidFill>
                <a:latin typeface="Noto Serif CJK JP"/>
                <a:cs typeface="Noto Serif CJK JP"/>
              </a:rPr>
              <a:t>人員在職教育訓練」課程</a:t>
            </a:r>
            <a:endParaRPr sz="2000">
              <a:latin typeface="Noto Serif CJK JP"/>
              <a:cs typeface="Noto Serif CJK J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7205" y="1757197"/>
            <a:ext cx="41910" cy="41910"/>
            <a:chOff x="287205" y="1757197"/>
            <a:chExt cx="41910" cy="41910"/>
          </a:xfrm>
        </p:grpSpPr>
        <p:sp>
          <p:nvSpPr>
            <p:cNvPr id="3" name="object 3"/>
            <p:cNvSpPr/>
            <p:nvPr/>
          </p:nvSpPr>
          <p:spPr>
            <a:xfrm>
              <a:off x="291361" y="1761345"/>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4" name="object 4"/>
            <p:cNvSpPr/>
            <p:nvPr/>
          </p:nvSpPr>
          <p:spPr>
            <a:xfrm>
              <a:off x="287205" y="1757197"/>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5" name="object 5"/>
            <p:cNvSpPr/>
            <p:nvPr/>
          </p:nvSpPr>
          <p:spPr>
            <a:xfrm>
              <a:off x="291361" y="1769640"/>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6" name="object 6"/>
            <p:cNvSpPr/>
            <p:nvPr/>
          </p:nvSpPr>
          <p:spPr>
            <a:xfrm>
              <a:off x="287205" y="1765492"/>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7" name="object 7"/>
            <p:cNvSpPr/>
            <p:nvPr/>
          </p:nvSpPr>
          <p:spPr>
            <a:xfrm>
              <a:off x="291361" y="1777934"/>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8" name="object 8"/>
            <p:cNvSpPr/>
            <p:nvPr/>
          </p:nvSpPr>
          <p:spPr>
            <a:xfrm>
              <a:off x="287205" y="1773787"/>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9" name="object 9"/>
            <p:cNvSpPr/>
            <p:nvPr/>
          </p:nvSpPr>
          <p:spPr>
            <a:xfrm>
              <a:off x="291361" y="1786229"/>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10" name="object 10"/>
            <p:cNvSpPr/>
            <p:nvPr/>
          </p:nvSpPr>
          <p:spPr>
            <a:xfrm>
              <a:off x="287197" y="1782089"/>
              <a:ext cx="17145" cy="17145"/>
            </a:xfrm>
            <a:custGeom>
              <a:avLst/>
              <a:gdLst/>
              <a:ahLst/>
              <a:cxnLst/>
              <a:rect l="l" t="t" r="r" b="b"/>
              <a:pathLst>
                <a:path w="17145" h="17144">
                  <a:moveTo>
                    <a:pt x="16624" y="0"/>
                  </a:moveTo>
                  <a:lnTo>
                    <a:pt x="0" y="0"/>
                  </a:lnTo>
                  <a:lnTo>
                    <a:pt x="0" y="8293"/>
                  </a:lnTo>
                  <a:lnTo>
                    <a:pt x="0" y="16586"/>
                  </a:lnTo>
                  <a:lnTo>
                    <a:pt x="8318" y="16586"/>
                  </a:lnTo>
                  <a:lnTo>
                    <a:pt x="8318"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11" name="object 11"/>
          <p:cNvGrpSpPr/>
          <p:nvPr/>
        </p:nvGrpSpPr>
        <p:grpSpPr>
          <a:xfrm>
            <a:off x="5869410" y="1773787"/>
            <a:ext cx="25400" cy="25400"/>
            <a:chOff x="5869410" y="1773787"/>
            <a:chExt cx="25400" cy="25400"/>
          </a:xfrm>
        </p:grpSpPr>
        <p:sp>
          <p:nvSpPr>
            <p:cNvPr id="12" name="object 12"/>
            <p:cNvSpPr/>
            <p:nvPr/>
          </p:nvSpPr>
          <p:spPr>
            <a:xfrm>
              <a:off x="5873567" y="1777934"/>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13" name="object 13"/>
            <p:cNvSpPr/>
            <p:nvPr/>
          </p:nvSpPr>
          <p:spPr>
            <a:xfrm>
              <a:off x="5869410" y="1773787"/>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14" name="object 14"/>
            <p:cNvSpPr/>
            <p:nvPr/>
          </p:nvSpPr>
          <p:spPr>
            <a:xfrm>
              <a:off x="5873567" y="1786229"/>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15" name="object 15"/>
            <p:cNvSpPr/>
            <p:nvPr/>
          </p:nvSpPr>
          <p:spPr>
            <a:xfrm>
              <a:off x="5869407" y="1782089"/>
              <a:ext cx="17145" cy="17145"/>
            </a:xfrm>
            <a:custGeom>
              <a:avLst/>
              <a:gdLst/>
              <a:ahLst/>
              <a:cxnLst/>
              <a:rect l="l" t="t" r="r" b="b"/>
              <a:pathLst>
                <a:path w="17145" h="17144">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16" name="object 16"/>
          <p:cNvGrpSpPr/>
          <p:nvPr/>
        </p:nvGrpSpPr>
        <p:grpSpPr>
          <a:xfrm>
            <a:off x="5869410" y="2039551"/>
            <a:ext cx="41910" cy="41910"/>
            <a:chOff x="5869410" y="2039551"/>
            <a:chExt cx="41910" cy="41910"/>
          </a:xfrm>
        </p:grpSpPr>
        <p:sp>
          <p:nvSpPr>
            <p:cNvPr id="17" name="object 17"/>
            <p:cNvSpPr/>
            <p:nvPr/>
          </p:nvSpPr>
          <p:spPr>
            <a:xfrm>
              <a:off x="5873567" y="2043698"/>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18" name="object 18"/>
            <p:cNvSpPr/>
            <p:nvPr/>
          </p:nvSpPr>
          <p:spPr>
            <a:xfrm>
              <a:off x="5869410" y="2039551"/>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19" name="object 19"/>
            <p:cNvSpPr/>
            <p:nvPr/>
          </p:nvSpPr>
          <p:spPr>
            <a:xfrm>
              <a:off x="5873567" y="2051993"/>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20" name="object 20"/>
            <p:cNvSpPr/>
            <p:nvPr/>
          </p:nvSpPr>
          <p:spPr>
            <a:xfrm>
              <a:off x="5869410" y="2047845"/>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21" name="object 21"/>
            <p:cNvSpPr/>
            <p:nvPr/>
          </p:nvSpPr>
          <p:spPr>
            <a:xfrm>
              <a:off x="5873567" y="2060287"/>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22" name="object 22"/>
            <p:cNvSpPr/>
            <p:nvPr/>
          </p:nvSpPr>
          <p:spPr>
            <a:xfrm>
              <a:off x="5869410" y="2056140"/>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23" name="object 23"/>
            <p:cNvSpPr/>
            <p:nvPr/>
          </p:nvSpPr>
          <p:spPr>
            <a:xfrm>
              <a:off x="5873567" y="2068582"/>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24" name="object 24"/>
            <p:cNvSpPr/>
            <p:nvPr/>
          </p:nvSpPr>
          <p:spPr>
            <a:xfrm>
              <a:off x="5869407" y="2064435"/>
              <a:ext cx="17145" cy="17145"/>
            </a:xfrm>
            <a:custGeom>
              <a:avLst/>
              <a:gdLst/>
              <a:ahLst/>
              <a:cxnLst/>
              <a:rect l="l" t="t" r="r" b="b"/>
              <a:pathLst>
                <a:path w="17145" h="17144">
                  <a:moveTo>
                    <a:pt x="16624" y="0"/>
                  </a:moveTo>
                  <a:lnTo>
                    <a:pt x="0" y="0"/>
                  </a:lnTo>
                  <a:lnTo>
                    <a:pt x="0" y="8305"/>
                  </a:lnTo>
                  <a:lnTo>
                    <a:pt x="0" y="16598"/>
                  </a:lnTo>
                  <a:lnTo>
                    <a:pt x="8305" y="16598"/>
                  </a:lnTo>
                  <a:lnTo>
                    <a:pt x="8305" y="8305"/>
                  </a:lnTo>
                  <a:lnTo>
                    <a:pt x="16624" y="8305"/>
                  </a:lnTo>
                  <a:lnTo>
                    <a:pt x="16624" y="0"/>
                  </a:lnTo>
                  <a:close/>
                </a:path>
              </a:pathLst>
            </a:custGeom>
            <a:solidFill>
              <a:srgbClr val="008000"/>
            </a:solidFill>
          </p:spPr>
          <p:txBody>
            <a:bodyPr wrap="square" lIns="0" tIns="0" rIns="0" bIns="0" rtlCol="0"/>
            <a:lstStyle/>
            <a:p>
              <a:endParaRPr/>
            </a:p>
          </p:txBody>
        </p:sp>
      </p:grpSp>
      <p:grpSp>
        <p:nvGrpSpPr>
          <p:cNvPr id="25" name="object 25"/>
          <p:cNvGrpSpPr/>
          <p:nvPr/>
        </p:nvGrpSpPr>
        <p:grpSpPr>
          <a:xfrm>
            <a:off x="287205" y="2322070"/>
            <a:ext cx="41910" cy="17145"/>
            <a:chOff x="287205" y="2322070"/>
            <a:chExt cx="41910" cy="17145"/>
          </a:xfrm>
        </p:grpSpPr>
        <p:sp>
          <p:nvSpPr>
            <p:cNvPr id="26" name="object 26"/>
            <p:cNvSpPr/>
            <p:nvPr/>
          </p:nvSpPr>
          <p:spPr>
            <a:xfrm>
              <a:off x="291361" y="2326217"/>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27" name="object 27"/>
            <p:cNvSpPr/>
            <p:nvPr/>
          </p:nvSpPr>
          <p:spPr>
            <a:xfrm>
              <a:off x="287205" y="2322070"/>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28" name="object 28"/>
            <p:cNvSpPr/>
            <p:nvPr/>
          </p:nvSpPr>
          <p:spPr>
            <a:xfrm>
              <a:off x="291361" y="2334512"/>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29" name="object 29"/>
            <p:cNvSpPr/>
            <p:nvPr/>
          </p:nvSpPr>
          <p:spPr>
            <a:xfrm>
              <a:off x="287205" y="2330364"/>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grpSp>
      <p:grpSp>
        <p:nvGrpSpPr>
          <p:cNvPr id="30" name="object 30"/>
          <p:cNvGrpSpPr/>
          <p:nvPr/>
        </p:nvGrpSpPr>
        <p:grpSpPr>
          <a:xfrm>
            <a:off x="5869410" y="2322070"/>
            <a:ext cx="41910" cy="41910"/>
            <a:chOff x="5869410" y="2322070"/>
            <a:chExt cx="41910" cy="41910"/>
          </a:xfrm>
        </p:grpSpPr>
        <p:sp>
          <p:nvSpPr>
            <p:cNvPr id="31" name="object 31"/>
            <p:cNvSpPr/>
            <p:nvPr/>
          </p:nvSpPr>
          <p:spPr>
            <a:xfrm>
              <a:off x="5873567" y="2326217"/>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32" name="object 32"/>
            <p:cNvSpPr/>
            <p:nvPr/>
          </p:nvSpPr>
          <p:spPr>
            <a:xfrm>
              <a:off x="5869410" y="2322070"/>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33" name="object 33"/>
            <p:cNvSpPr/>
            <p:nvPr/>
          </p:nvSpPr>
          <p:spPr>
            <a:xfrm>
              <a:off x="5873567" y="2334512"/>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34" name="object 34"/>
            <p:cNvSpPr/>
            <p:nvPr/>
          </p:nvSpPr>
          <p:spPr>
            <a:xfrm>
              <a:off x="5869410" y="2330364"/>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35" name="object 35"/>
            <p:cNvSpPr/>
            <p:nvPr/>
          </p:nvSpPr>
          <p:spPr>
            <a:xfrm>
              <a:off x="5873567" y="2342806"/>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36" name="object 36"/>
            <p:cNvSpPr/>
            <p:nvPr/>
          </p:nvSpPr>
          <p:spPr>
            <a:xfrm>
              <a:off x="5869410" y="2338659"/>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37" name="object 37"/>
            <p:cNvSpPr/>
            <p:nvPr/>
          </p:nvSpPr>
          <p:spPr>
            <a:xfrm>
              <a:off x="5873567" y="2351101"/>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38" name="object 38"/>
            <p:cNvSpPr/>
            <p:nvPr/>
          </p:nvSpPr>
          <p:spPr>
            <a:xfrm>
              <a:off x="5869407" y="2346959"/>
              <a:ext cx="17145" cy="17145"/>
            </a:xfrm>
            <a:custGeom>
              <a:avLst/>
              <a:gdLst/>
              <a:ahLst/>
              <a:cxnLst/>
              <a:rect l="l" t="t" r="r" b="b"/>
              <a:pathLst>
                <a:path w="17145" h="17144">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39" name="object 39"/>
          <p:cNvGrpSpPr/>
          <p:nvPr/>
        </p:nvGrpSpPr>
        <p:grpSpPr>
          <a:xfrm>
            <a:off x="5869410" y="2604920"/>
            <a:ext cx="41910" cy="41910"/>
            <a:chOff x="5869410" y="2604920"/>
            <a:chExt cx="41910" cy="41910"/>
          </a:xfrm>
        </p:grpSpPr>
        <p:sp>
          <p:nvSpPr>
            <p:cNvPr id="40" name="object 40"/>
            <p:cNvSpPr/>
            <p:nvPr/>
          </p:nvSpPr>
          <p:spPr>
            <a:xfrm>
              <a:off x="5873567" y="2609068"/>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41" name="object 41"/>
            <p:cNvSpPr/>
            <p:nvPr/>
          </p:nvSpPr>
          <p:spPr>
            <a:xfrm>
              <a:off x="5869410" y="2604920"/>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42" name="object 42"/>
            <p:cNvSpPr/>
            <p:nvPr/>
          </p:nvSpPr>
          <p:spPr>
            <a:xfrm>
              <a:off x="5873567" y="2617362"/>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43" name="object 43"/>
            <p:cNvSpPr/>
            <p:nvPr/>
          </p:nvSpPr>
          <p:spPr>
            <a:xfrm>
              <a:off x="5869410" y="2613215"/>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44" name="object 44"/>
            <p:cNvSpPr/>
            <p:nvPr/>
          </p:nvSpPr>
          <p:spPr>
            <a:xfrm>
              <a:off x="5873567" y="2625657"/>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45" name="object 45"/>
            <p:cNvSpPr/>
            <p:nvPr/>
          </p:nvSpPr>
          <p:spPr>
            <a:xfrm>
              <a:off x="5869410" y="2621510"/>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46" name="object 46"/>
            <p:cNvSpPr/>
            <p:nvPr/>
          </p:nvSpPr>
          <p:spPr>
            <a:xfrm>
              <a:off x="5873567" y="2633952"/>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47" name="object 47"/>
            <p:cNvSpPr/>
            <p:nvPr/>
          </p:nvSpPr>
          <p:spPr>
            <a:xfrm>
              <a:off x="5869407" y="2629814"/>
              <a:ext cx="17145" cy="17145"/>
            </a:xfrm>
            <a:custGeom>
              <a:avLst/>
              <a:gdLst/>
              <a:ahLst/>
              <a:cxnLst/>
              <a:rect l="l" t="t" r="r" b="b"/>
              <a:pathLst>
                <a:path w="17145" h="17144">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48" name="object 48"/>
          <p:cNvGrpSpPr/>
          <p:nvPr/>
        </p:nvGrpSpPr>
        <p:grpSpPr>
          <a:xfrm>
            <a:off x="5869410" y="2887273"/>
            <a:ext cx="41910" cy="41910"/>
            <a:chOff x="5869410" y="2887273"/>
            <a:chExt cx="41910" cy="41910"/>
          </a:xfrm>
        </p:grpSpPr>
        <p:sp>
          <p:nvSpPr>
            <p:cNvPr id="49" name="object 49"/>
            <p:cNvSpPr/>
            <p:nvPr/>
          </p:nvSpPr>
          <p:spPr>
            <a:xfrm>
              <a:off x="5873567" y="2891421"/>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50" name="object 50"/>
            <p:cNvSpPr/>
            <p:nvPr/>
          </p:nvSpPr>
          <p:spPr>
            <a:xfrm>
              <a:off x="5869410" y="2887273"/>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51" name="object 51"/>
            <p:cNvSpPr/>
            <p:nvPr/>
          </p:nvSpPr>
          <p:spPr>
            <a:xfrm>
              <a:off x="5873567" y="2899715"/>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52" name="object 52"/>
            <p:cNvSpPr/>
            <p:nvPr/>
          </p:nvSpPr>
          <p:spPr>
            <a:xfrm>
              <a:off x="5869410" y="2895568"/>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53" name="object 53"/>
            <p:cNvSpPr/>
            <p:nvPr/>
          </p:nvSpPr>
          <p:spPr>
            <a:xfrm>
              <a:off x="5873567" y="2908010"/>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54" name="object 54"/>
            <p:cNvSpPr/>
            <p:nvPr/>
          </p:nvSpPr>
          <p:spPr>
            <a:xfrm>
              <a:off x="5869410" y="2903863"/>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55" name="object 55"/>
            <p:cNvSpPr/>
            <p:nvPr/>
          </p:nvSpPr>
          <p:spPr>
            <a:xfrm>
              <a:off x="5873567" y="2916305"/>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56" name="object 56"/>
            <p:cNvSpPr/>
            <p:nvPr/>
          </p:nvSpPr>
          <p:spPr>
            <a:xfrm>
              <a:off x="5869407" y="2912160"/>
              <a:ext cx="17145" cy="17145"/>
            </a:xfrm>
            <a:custGeom>
              <a:avLst/>
              <a:gdLst/>
              <a:ahLst/>
              <a:cxnLst/>
              <a:rect l="l" t="t" r="r" b="b"/>
              <a:pathLst>
                <a:path w="17145" h="17144">
                  <a:moveTo>
                    <a:pt x="16624" y="0"/>
                  </a:moveTo>
                  <a:lnTo>
                    <a:pt x="0" y="0"/>
                  </a:lnTo>
                  <a:lnTo>
                    <a:pt x="0" y="8293"/>
                  </a:lnTo>
                  <a:lnTo>
                    <a:pt x="0" y="16598"/>
                  </a:lnTo>
                  <a:lnTo>
                    <a:pt x="8305" y="16598"/>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57" name="object 57"/>
          <p:cNvGrpSpPr/>
          <p:nvPr/>
        </p:nvGrpSpPr>
        <p:grpSpPr>
          <a:xfrm>
            <a:off x="5869410" y="3169792"/>
            <a:ext cx="41910" cy="41910"/>
            <a:chOff x="5869410" y="3169792"/>
            <a:chExt cx="41910" cy="41910"/>
          </a:xfrm>
        </p:grpSpPr>
        <p:sp>
          <p:nvSpPr>
            <p:cNvPr id="58" name="object 58"/>
            <p:cNvSpPr/>
            <p:nvPr/>
          </p:nvSpPr>
          <p:spPr>
            <a:xfrm>
              <a:off x="5873567" y="3173940"/>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59" name="object 59"/>
            <p:cNvSpPr/>
            <p:nvPr/>
          </p:nvSpPr>
          <p:spPr>
            <a:xfrm>
              <a:off x="5869410" y="3169792"/>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60" name="object 60"/>
            <p:cNvSpPr/>
            <p:nvPr/>
          </p:nvSpPr>
          <p:spPr>
            <a:xfrm>
              <a:off x="5873567" y="3182234"/>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61" name="object 61"/>
            <p:cNvSpPr/>
            <p:nvPr/>
          </p:nvSpPr>
          <p:spPr>
            <a:xfrm>
              <a:off x="5869410" y="3178087"/>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62" name="object 62"/>
            <p:cNvSpPr/>
            <p:nvPr/>
          </p:nvSpPr>
          <p:spPr>
            <a:xfrm>
              <a:off x="5873567" y="3190529"/>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63" name="object 63"/>
            <p:cNvSpPr/>
            <p:nvPr/>
          </p:nvSpPr>
          <p:spPr>
            <a:xfrm>
              <a:off x="5869410" y="3186382"/>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64" name="object 64"/>
            <p:cNvSpPr/>
            <p:nvPr/>
          </p:nvSpPr>
          <p:spPr>
            <a:xfrm>
              <a:off x="5873567" y="3198824"/>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65" name="object 65"/>
            <p:cNvSpPr/>
            <p:nvPr/>
          </p:nvSpPr>
          <p:spPr>
            <a:xfrm>
              <a:off x="5869407" y="3194684"/>
              <a:ext cx="17145" cy="17145"/>
            </a:xfrm>
            <a:custGeom>
              <a:avLst/>
              <a:gdLst/>
              <a:ahLst/>
              <a:cxnLst/>
              <a:rect l="l" t="t" r="r" b="b"/>
              <a:pathLst>
                <a:path w="17145" h="17144">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66" name="object 66"/>
          <p:cNvGrpSpPr/>
          <p:nvPr/>
        </p:nvGrpSpPr>
        <p:grpSpPr>
          <a:xfrm>
            <a:off x="287205" y="3452145"/>
            <a:ext cx="41910" cy="42545"/>
            <a:chOff x="287205" y="3452145"/>
            <a:chExt cx="41910" cy="42545"/>
          </a:xfrm>
        </p:grpSpPr>
        <p:sp>
          <p:nvSpPr>
            <p:cNvPr id="67" name="object 67"/>
            <p:cNvSpPr/>
            <p:nvPr/>
          </p:nvSpPr>
          <p:spPr>
            <a:xfrm>
              <a:off x="291361" y="3456293"/>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68" name="object 68"/>
            <p:cNvSpPr/>
            <p:nvPr/>
          </p:nvSpPr>
          <p:spPr>
            <a:xfrm>
              <a:off x="287205" y="3452145"/>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69" name="object 69"/>
            <p:cNvSpPr/>
            <p:nvPr/>
          </p:nvSpPr>
          <p:spPr>
            <a:xfrm>
              <a:off x="291361" y="3464587"/>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70" name="object 70"/>
            <p:cNvSpPr/>
            <p:nvPr/>
          </p:nvSpPr>
          <p:spPr>
            <a:xfrm>
              <a:off x="287205" y="3460440"/>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71" name="object 71"/>
            <p:cNvSpPr/>
            <p:nvPr/>
          </p:nvSpPr>
          <p:spPr>
            <a:xfrm>
              <a:off x="291361" y="3472882"/>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72" name="object 72"/>
            <p:cNvSpPr/>
            <p:nvPr/>
          </p:nvSpPr>
          <p:spPr>
            <a:xfrm>
              <a:off x="287205" y="3468735"/>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73" name="object 73"/>
            <p:cNvSpPr/>
            <p:nvPr/>
          </p:nvSpPr>
          <p:spPr>
            <a:xfrm>
              <a:off x="291361" y="3481177"/>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74" name="object 74"/>
            <p:cNvSpPr/>
            <p:nvPr/>
          </p:nvSpPr>
          <p:spPr>
            <a:xfrm>
              <a:off x="287197" y="3477120"/>
              <a:ext cx="17145" cy="17145"/>
            </a:xfrm>
            <a:custGeom>
              <a:avLst/>
              <a:gdLst/>
              <a:ahLst/>
              <a:cxnLst/>
              <a:rect l="l" t="t" r="r" b="b"/>
              <a:pathLst>
                <a:path w="17145" h="17145">
                  <a:moveTo>
                    <a:pt x="16624" y="0"/>
                  </a:moveTo>
                  <a:lnTo>
                    <a:pt x="0" y="0"/>
                  </a:lnTo>
                  <a:lnTo>
                    <a:pt x="0" y="8712"/>
                  </a:lnTo>
                  <a:lnTo>
                    <a:pt x="0" y="17005"/>
                  </a:lnTo>
                  <a:lnTo>
                    <a:pt x="8318" y="17005"/>
                  </a:lnTo>
                  <a:lnTo>
                    <a:pt x="8318" y="8712"/>
                  </a:lnTo>
                  <a:lnTo>
                    <a:pt x="16624" y="8712"/>
                  </a:lnTo>
                  <a:lnTo>
                    <a:pt x="16624" y="0"/>
                  </a:lnTo>
                  <a:close/>
                </a:path>
              </a:pathLst>
            </a:custGeom>
            <a:solidFill>
              <a:srgbClr val="008000"/>
            </a:solidFill>
          </p:spPr>
          <p:txBody>
            <a:bodyPr wrap="square" lIns="0" tIns="0" rIns="0" bIns="0" rtlCol="0"/>
            <a:lstStyle/>
            <a:p>
              <a:endParaRPr/>
            </a:p>
          </p:txBody>
        </p:sp>
      </p:grpSp>
      <p:grpSp>
        <p:nvGrpSpPr>
          <p:cNvPr id="75" name="object 75"/>
          <p:cNvGrpSpPr/>
          <p:nvPr/>
        </p:nvGrpSpPr>
        <p:grpSpPr>
          <a:xfrm>
            <a:off x="5869410" y="3468735"/>
            <a:ext cx="25400" cy="25400"/>
            <a:chOff x="5869410" y="3468735"/>
            <a:chExt cx="25400" cy="25400"/>
          </a:xfrm>
        </p:grpSpPr>
        <p:sp>
          <p:nvSpPr>
            <p:cNvPr id="76" name="object 76"/>
            <p:cNvSpPr/>
            <p:nvPr/>
          </p:nvSpPr>
          <p:spPr>
            <a:xfrm>
              <a:off x="5873567" y="3472882"/>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77" name="object 77"/>
            <p:cNvSpPr/>
            <p:nvPr/>
          </p:nvSpPr>
          <p:spPr>
            <a:xfrm>
              <a:off x="5869410" y="3468735"/>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78" name="object 78"/>
            <p:cNvSpPr/>
            <p:nvPr/>
          </p:nvSpPr>
          <p:spPr>
            <a:xfrm>
              <a:off x="5873567" y="3481177"/>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79" name="object 79"/>
            <p:cNvSpPr/>
            <p:nvPr/>
          </p:nvSpPr>
          <p:spPr>
            <a:xfrm>
              <a:off x="5869407" y="3477119"/>
              <a:ext cx="17145" cy="17145"/>
            </a:xfrm>
            <a:custGeom>
              <a:avLst/>
              <a:gdLst/>
              <a:ahLst/>
              <a:cxnLst/>
              <a:rect l="l" t="t" r="r" b="b"/>
              <a:pathLst>
                <a:path w="17145" h="17145">
                  <a:moveTo>
                    <a:pt x="16624" y="0"/>
                  </a:moveTo>
                  <a:lnTo>
                    <a:pt x="0" y="0"/>
                  </a:lnTo>
                  <a:lnTo>
                    <a:pt x="0" y="8712"/>
                  </a:lnTo>
                  <a:lnTo>
                    <a:pt x="0" y="17005"/>
                  </a:lnTo>
                  <a:lnTo>
                    <a:pt x="8305" y="17005"/>
                  </a:lnTo>
                  <a:lnTo>
                    <a:pt x="8305" y="8712"/>
                  </a:lnTo>
                  <a:lnTo>
                    <a:pt x="16624" y="8712"/>
                  </a:lnTo>
                  <a:lnTo>
                    <a:pt x="16624" y="0"/>
                  </a:lnTo>
                  <a:close/>
                </a:path>
              </a:pathLst>
            </a:custGeom>
            <a:solidFill>
              <a:srgbClr val="008000"/>
            </a:solidFill>
          </p:spPr>
          <p:txBody>
            <a:bodyPr wrap="square" lIns="0" tIns="0" rIns="0" bIns="0" rtlCol="0"/>
            <a:lstStyle/>
            <a:p>
              <a:endParaRPr/>
            </a:p>
          </p:txBody>
        </p:sp>
      </p:grpSp>
      <p:grpSp>
        <p:nvGrpSpPr>
          <p:cNvPr id="80" name="object 80"/>
          <p:cNvGrpSpPr/>
          <p:nvPr/>
        </p:nvGrpSpPr>
        <p:grpSpPr>
          <a:xfrm>
            <a:off x="5869410" y="3734996"/>
            <a:ext cx="41910" cy="41910"/>
            <a:chOff x="5869410" y="3734996"/>
            <a:chExt cx="41910" cy="41910"/>
          </a:xfrm>
        </p:grpSpPr>
        <p:sp>
          <p:nvSpPr>
            <p:cNvPr id="81" name="object 81"/>
            <p:cNvSpPr/>
            <p:nvPr/>
          </p:nvSpPr>
          <p:spPr>
            <a:xfrm>
              <a:off x="5873567" y="3739143"/>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82" name="object 82"/>
            <p:cNvSpPr/>
            <p:nvPr/>
          </p:nvSpPr>
          <p:spPr>
            <a:xfrm>
              <a:off x="5869410" y="3734996"/>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83" name="object 83"/>
            <p:cNvSpPr/>
            <p:nvPr/>
          </p:nvSpPr>
          <p:spPr>
            <a:xfrm>
              <a:off x="5873567" y="3747438"/>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84" name="object 84"/>
            <p:cNvSpPr/>
            <p:nvPr/>
          </p:nvSpPr>
          <p:spPr>
            <a:xfrm>
              <a:off x="5869410" y="3743291"/>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85" name="object 85"/>
            <p:cNvSpPr/>
            <p:nvPr/>
          </p:nvSpPr>
          <p:spPr>
            <a:xfrm>
              <a:off x="5873567" y="3755733"/>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86" name="object 86"/>
            <p:cNvSpPr/>
            <p:nvPr/>
          </p:nvSpPr>
          <p:spPr>
            <a:xfrm>
              <a:off x="5869410" y="3751585"/>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87" name="object 87"/>
            <p:cNvSpPr/>
            <p:nvPr/>
          </p:nvSpPr>
          <p:spPr>
            <a:xfrm>
              <a:off x="5873567" y="3764028"/>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88" name="object 88"/>
            <p:cNvSpPr/>
            <p:nvPr/>
          </p:nvSpPr>
          <p:spPr>
            <a:xfrm>
              <a:off x="5869407" y="3759885"/>
              <a:ext cx="17145" cy="17145"/>
            </a:xfrm>
            <a:custGeom>
              <a:avLst/>
              <a:gdLst/>
              <a:ahLst/>
              <a:cxnLst/>
              <a:rect l="l" t="t" r="r" b="b"/>
              <a:pathLst>
                <a:path w="17145" h="17145">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89" name="object 89"/>
          <p:cNvGrpSpPr/>
          <p:nvPr/>
        </p:nvGrpSpPr>
        <p:grpSpPr>
          <a:xfrm>
            <a:off x="5869410" y="4017449"/>
            <a:ext cx="41910" cy="41910"/>
            <a:chOff x="5869410" y="4017449"/>
            <a:chExt cx="41910" cy="41910"/>
          </a:xfrm>
        </p:grpSpPr>
        <p:sp>
          <p:nvSpPr>
            <p:cNvPr id="90" name="object 90"/>
            <p:cNvSpPr/>
            <p:nvPr/>
          </p:nvSpPr>
          <p:spPr>
            <a:xfrm>
              <a:off x="5873567" y="4021596"/>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91" name="object 91"/>
            <p:cNvSpPr/>
            <p:nvPr/>
          </p:nvSpPr>
          <p:spPr>
            <a:xfrm>
              <a:off x="5869410" y="4017449"/>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92" name="object 92"/>
            <p:cNvSpPr/>
            <p:nvPr/>
          </p:nvSpPr>
          <p:spPr>
            <a:xfrm>
              <a:off x="5873567" y="4029891"/>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93" name="object 93"/>
            <p:cNvSpPr/>
            <p:nvPr/>
          </p:nvSpPr>
          <p:spPr>
            <a:xfrm>
              <a:off x="5869410" y="4025744"/>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94" name="object 94"/>
            <p:cNvSpPr/>
            <p:nvPr/>
          </p:nvSpPr>
          <p:spPr>
            <a:xfrm>
              <a:off x="5873567" y="4038186"/>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95" name="object 95"/>
            <p:cNvSpPr/>
            <p:nvPr/>
          </p:nvSpPr>
          <p:spPr>
            <a:xfrm>
              <a:off x="5869410" y="4034038"/>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96" name="object 96"/>
            <p:cNvSpPr/>
            <p:nvPr/>
          </p:nvSpPr>
          <p:spPr>
            <a:xfrm>
              <a:off x="5873567" y="4046480"/>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97" name="object 97"/>
            <p:cNvSpPr/>
            <p:nvPr/>
          </p:nvSpPr>
          <p:spPr>
            <a:xfrm>
              <a:off x="5869407" y="4042333"/>
              <a:ext cx="17145" cy="17145"/>
            </a:xfrm>
            <a:custGeom>
              <a:avLst/>
              <a:gdLst/>
              <a:ahLst/>
              <a:cxnLst/>
              <a:rect l="l" t="t" r="r" b="b"/>
              <a:pathLst>
                <a:path w="17145" h="17145">
                  <a:moveTo>
                    <a:pt x="16624" y="0"/>
                  </a:moveTo>
                  <a:lnTo>
                    <a:pt x="0" y="0"/>
                  </a:lnTo>
                  <a:lnTo>
                    <a:pt x="0" y="8305"/>
                  </a:lnTo>
                  <a:lnTo>
                    <a:pt x="0" y="16598"/>
                  </a:lnTo>
                  <a:lnTo>
                    <a:pt x="8305" y="16598"/>
                  </a:lnTo>
                  <a:lnTo>
                    <a:pt x="8305" y="8305"/>
                  </a:lnTo>
                  <a:lnTo>
                    <a:pt x="16624" y="8305"/>
                  </a:lnTo>
                  <a:lnTo>
                    <a:pt x="16624" y="0"/>
                  </a:lnTo>
                  <a:close/>
                </a:path>
              </a:pathLst>
            </a:custGeom>
            <a:solidFill>
              <a:srgbClr val="008000"/>
            </a:solidFill>
          </p:spPr>
          <p:txBody>
            <a:bodyPr wrap="square" lIns="0" tIns="0" rIns="0" bIns="0" rtlCol="0"/>
            <a:lstStyle/>
            <a:p>
              <a:endParaRPr/>
            </a:p>
          </p:txBody>
        </p:sp>
      </p:grpSp>
      <p:grpSp>
        <p:nvGrpSpPr>
          <p:cNvPr id="98" name="object 98"/>
          <p:cNvGrpSpPr/>
          <p:nvPr/>
        </p:nvGrpSpPr>
        <p:grpSpPr>
          <a:xfrm>
            <a:off x="5869410" y="4299885"/>
            <a:ext cx="41910" cy="41910"/>
            <a:chOff x="5869410" y="4299885"/>
            <a:chExt cx="41910" cy="41910"/>
          </a:xfrm>
        </p:grpSpPr>
        <p:sp>
          <p:nvSpPr>
            <p:cNvPr id="99" name="object 99"/>
            <p:cNvSpPr/>
            <p:nvPr/>
          </p:nvSpPr>
          <p:spPr>
            <a:xfrm>
              <a:off x="5873567" y="4304032"/>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100" name="object 100"/>
            <p:cNvSpPr/>
            <p:nvPr/>
          </p:nvSpPr>
          <p:spPr>
            <a:xfrm>
              <a:off x="5869410" y="4299885"/>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101" name="object 101"/>
            <p:cNvSpPr/>
            <p:nvPr/>
          </p:nvSpPr>
          <p:spPr>
            <a:xfrm>
              <a:off x="5873567" y="4312327"/>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102" name="object 102"/>
            <p:cNvSpPr/>
            <p:nvPr/>
          </p:nvSpPr>
          <p:spPr>
            <a:xfrm>
              <a:off x="5869410" y="4308179"/>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103" name="object 103"/>
            <p:cNvSpPr/>
            <p:nvPr/>
          </p:nvSpPr>
          <p:spPr>
            <a:xfrm>
              <a:off x="5873567" y="4320622"/>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104" name="object 104"/>
            <p:cNvSpPr/>
            <p:nvPr/>
          </p:nvSpPr>
          <p:spPr>
            <a:xfrm>
              <a:off x="5869410" y="4316474"/>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105" name="object 105"/>
            <p:cNvSpPr/>
            <p:nvPr/>
          </p:nvSpPr>
          <p:spPr>
            <a:xfrm>
              <a:off x="5873567" y="4328916"/>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106" name="object 106"/>
            <p:cNvSpPr/>
            <p:nvPr/>
          </p:nvSpPr>
          <p:spPr>
            <a:xfrm>
              <a:off x="5869407" y="4324781"/>
              <a:ext cx="17145" cy="17145"/>
            </a:xfrm>
            <a:custGeom>
              <a:avLst/>
              <a:gdLst/>
              <a:ahLst/>
              <a:cxnLst/>
              <a:rect l="l" t="t" r="r" b="b"/>
              <a:pathLst>
                <a:path w="17145" h="17145">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107" name="object 107"/>
          <p:cNvGrpSpPr/>
          <p:nvPr/>
        </p:nvGrpSpPr>
        <p:grpSpPr>
          <a:xfrm>
            <a:off x="5869410" y="4582735"/>
            <a:ext cx="41910" cy="41910"/>
            <a:chOff x="5869410" y="4582735"/>
            <a:chExt cx="41910" cy="41910"/>
          </a:xfrm>
        </p:grpSpPr>
        <p:sp>
          <p:nvSpPr>
            <p:cNvPr id="108" name="object 108"/>
            <p:cNvSpPr/>
            <p:nvPr/>
          </p:nvSpPr>
          <p:spPr>
            <a:xfrm>
              <a:off x="5873567" y="4586883"/>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109" name="object 109"/>
            <p:cNvSpPr/>
            <p:nvPr/>
          </p:nvSpPr>
          <p:spPr>
            <a:xfrm>
              <a:off x="5869410" y="4582735"/>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110" name="object 110"/>
            <p:cNvSpPr/>
            <p:nvPr/>
          </p:nvSpPr>
          <p:spPr>
            <a:xfrm>
              <a:off x="5873567" y="4595177"/>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111" name="object 111"/>
            <p:cNvSpPr/>
            <p:nvPr/>
          </p:nvSpPr>
          <p:spPr>
            <a:xfrm>
              <a:off x="5869410" y="4591030"/>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112" name="object 112"/>
            <p:cNvSpPr/>
            <p:nvPr/>
          </p:nvSpPr>
          <p:spPr>
            <a:xfrm>
              <a:off x="5873567" y="4603472"/>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113" name="object 113"/>
            <p:cNvSpPr/>
            <p:nvPr/>
          </p:nvSpPr>
          <p:spPr>
            <a:xfrm>
              <a:off x="5869410" y="4599325"/>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114" name="object 114"/>
            <p:cNvSpPr/>
            <p:nvPr/>
          </p:nvSpPr>
          <p:spPr>
            <a:xfrm>
              <a:off x="5873567" y="4611767"/>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115" name="object 115"/>
            <p:cNvSpPr/>
            <p:nvPr/>
          </p:nvSpPr>
          <p:spPr>
            <a:xfrm>
              <a:off x="5869407" y="4607623"/>
              <a:ext cx="17145" cy="17145"/>
            </a:xfrm>
            <a:custGeom>
              <a:avLst/>
              <a:gdLst/>
              <a:ahLst/>
              <a:cxnLst/>
              <a:rect l="l" t="t" r="r" b="b"/>
              <a:pathLst>
                <a:path w="17145" h="17145">
                  <a:moveTo>
                    <a:pt x="16624" y="0"/>
                  </a:moveTo>
                  <a:lnTo>
                    <a:pt x="0" y="0"/>
                  </a:lnTo>
                  <a:lnTo>
                    <a:pt x="0" y="8293"/>
                  </a:lnTo>
                  <a:lnTo>
                    <a:pt x="0" y="16586"/>
                  </a:lnTo>
                  <a:lnTo>
                    <a:pt x="8305" y="16586"/>
                  </a:lnTo>
                  <a:lnTo>
                    <a:pt x="8305" y="8293"/>
                  </a:lnTo>
                  <a:lnTo>
                    <a:pt x="16624" y="8293"/>
                  </a:lnTo>
                  <a:lnTo>
                    <a:pt x="16624" y="0"/>
                  </a:lnTo>
                  <a:close/>
                </a:path>
              </a:pathLst>
            </a:custGeom>
            <a:solidFill>
              <a:srgbClr val="008000"/>
            </a:solidFill>
          </p:spPr>
          <p:txBody>
            <a:bodyPr wrap="square" lIns="0" tIns="0" rIns="0" bIns="0" rtlCol="0"/>
            <a:lstStyle/>
            <a:p>
              <a:endParaRPr/>
            </a:p>
          </p:txBody>
        </p:sp>
      </p:grpSp>
      <p:grpSp>
        <p:nvGrpSpPr>
          <p:cNvPr id="116" name="object 116"/>
          <p:cNvGrpSpPr/>
          <p:nvPr/>
        </p:nvGrpSpPr>
        <p:grpSpPr>
          <a:xfrm>
            <a:off x="287205" y="4865172"/>
            <a:ext cx="41910" cy="41910"/>
            <a:chOff x="287205" y="4865172"/>
            <a:chExt cx="41910" cy="41910"/>
          </a:xfrm>
        </p:grpSpPr>
        <p:sp>
          <p:nvSpPr>
            <p:cNvPr id="117" name="object 117"/>
            <p:cNvSpPr/>
            <p:nvPr/>
          </p:nvSpPr>
          <p:spPr>
            <a:xfrm>
              <a:off x="291361" y="4869319"/>
              <a:ext cx="33655" cy="0"/>
            </a:xfrm>
            <a:custGeom>
              <a:avLst/>
              <a:gdLst/>
              <a:ahLst/>
              <a:cxnLst/>
              <a:rect l="l" t="t" r="r" b="b"/>
              <a:pathLst>
                <a:path w="33654">
                  <a:moveTo>
                    <a:pt x="0" y="0"/>
                  </a:moveTo>
                  <a:lnTo>
                    <a:pt x="33252" y="0"/>
                  </a:lnTo>
                </a:path>
              </a:pathLst>
            </a:custGeom>
            <a:ln w="8294">
              <a:solidFill>
                <a:srgbClr val="008000"/>
              </a:solidFill>
            </a:ln>
          </p:spPr>
          <p:txBody>
            <a:bodyPr wrap="square" lIns="0" tIns="0" rIns="0" bIns="0" rtlCol="0"/>
            <a:lstStyle/>
            <a:p>
              <a:endParaRPr/>
            </a:p>
          </p:txBody>
        </p:sp>
        <p:sp>
          <p:nvSpPr>
            <p:cNvPr id="118" name="object 118"/>
            <p:cNvSpPr/>
            <p:nvPr/>
          </p:nvSpPr>
          <p:spPr>
            <a:xfrm>
              <a:off x="287205" y="4865172"/>
              <a:ext cx="41910" cy="8890"/>
            </a:xfrm>
            <a:custGeom>
              <a:avLst/>
              <a:gdLst/>
              <a:ahLst/>
              <a:cxnLst/>
              <a:rect l="l" t="t" r="r" b="b"/>
              <a:pathLst>
                <a:path w="41910" h="8889">
                  <a:moveTo>
                    <a:pt x="41565" y="0"/>
                  </a:moveTo>
                  <a:lnTo>
                    <a:pt x="0" y="0"/>
                  </a:lnTo>
                  <a:lnTo>
                    <a:pt x="0" y="8294"/>
                  </a:lnTo>
                  <a:lnTo>
                    <a:pt x="41565" y="8294"/>
                  </a:lnTo>
                  <a:lnTo>
                    <a:pt x="41565" y="0"/>
                  </a:lnTo>
                  <a:close/>
                </a:path>
              </a:pathLst>
            </a:custGeom>
            <a:solidFill>
              <a:srgbClr val="008000"/>
            </a:solidFill>
          </p:spPr>
          <p:txBody>
            <a:bodyPr wrap="square" lIns="0" tIns="0" rIns="0" bIns="0" rtlCol="0"/>
            <a:lstStyle/>
            <a:p>
              <a:endParaRPr/>
            </a:p>
          </p:txBody>
        </p:sp>
        <p:sp>
          <p:nvSpPr>
            <p:cNvPr id="119" name="object 119"/>
            <p:cNvSpPr/>
            <p:nvPr/>
          </p:nvSpPr>
          <p:spPr>
            <a:xfrm>
              <a:off x="291361" y="4877614"/>
              <a:ext cx="25400" cy="0"/>
            </a:xfrm>
            <a:custGeom>
              <a:avLst/>
              <a:gdLst/>
              <a:ahLst/>
              <a:cxnLst/>
              <a:rect l="l" t="t" r="r" b="b"/>
              <a:pathLst>
                <a:path w="25400">
                  <a:moveTo>
                    <a:pt x="0" y="0"/>
                  </a:moveTo>
                  <a:lnTo>
                    <a:pt x="24939" y="0"/>
                  </a:lnTo>
                </a:path>
              </a:pathLst>
            </a:custGeom>
            <a:ln w="8294">
              <a:solidFill>
                <a:srgbClr val="008000"/>
              </a:solidFill>
            </a:ln>
          </p:spPr>
          <p:txBody>
            <a:bodyPr wrap="square" lIns="0" tIns="0" rIns="0" bIns="0" rtlCol="0"/>
            <a:lstStyle/>
            <a:p>
              <a:endParaRPr/>
            </a:p>
          </p:txBody>
        </p:sp>
        <p:sp>
          <p:nvSpPr>
            <p:cNvPr id="120" name="object 120"/>
            <p:cNvSpPr/>
            <p:nvPr/>
          </p:nvSpPr>
          <p:spPr>
            <a:xfrm>
              <a:off x="287205" y="4873466"/>
              <a:ext cx="33655" cy="8890"/>
            </a:xfrm>
            <a:custGeom>
              <a:avLst/>
              <a:gdLst/>
              <a:ahLst/>
              <a:cxnLst/>
              <a:rect l="l" t="t" r="r" b="b"/>
              <a:pathLst>
                <a:path w="33654" h="8889">
                  <a:moveTo>
                    <a:pt x="33252" y="0"/>
                  </a:moveTo>
                  <a:lnTo>
                    <a:pt x="0" y="0"/>
                  </a:lnTo>
                  <a:lnTo>
                    <a:pt x="0" y="8294"/>
                  </a:lnTo>
                  <a:lnTo>
                    <a:pt x="33252" y="8294"/>
                  </a:lnTo>
                  <a:lnTo>
                    <a:pt x="33252" y="0"/>
                  </a:lnTo>
                  <a:close/>
                </a:path>
              </a:pathLst>
            </a:custGeom>
            <a:solidFill>
              <a:srgbClr val="008000"/>
            </a:solidFill>
          </p:spPr>
          <p:txBody>
            <a:bodyPr wrap="square" lIns="0" tIns="0" rIns="0" bIns="0" rtlCol="0"/>
            <a:lstStyle/>
            <a:p>
              <a:endParaRPr/>
            </a:p>
          </p:txBody>
        </p:sp>
        <p:sp>
          <p:nvSpPr>
            <p:cNvPr id="121" name="object 121"/>
            <p:cNvSpPr/>
            <p:nvPr/>
          </p:nvSpPr>
          <p:spPr>
            <a:xfrm>
              <a:off x="291361" y="4885908"/>
              <a:ext cx="17145" cy="0"/>
            </a:xfrm>
            <a:custGeom>
              <a:avLst/>
              <a:gdLst/>
              <a:ahLst/>
              <a:cxnLst/>
              <a:rect l="l" t="t" r="r" b="b"/>
              <a:pathLst>
                <a:path w="17145">
                  <a:moveTo>
                    <a:pt x="0" y="0"/>
                  </a:moveTo>
                  <a:lnTo>
                    <a:pt x="16626" y="0"/>
                  </a:lnTo>
                </a:path>
              </a:pathLst>
            </a:custGeom>
            <a:ln w="8294">
              <a:solidFill>
                <a:srgbClr val="008000"/>
              </a:solidFill>
            </a:ln>
          </p:spPr>
          <p:txBody>
            <a:bodyPr wrap="square" lIns="0" tIns="0" rIns="0" bIns="0" rtlCol="0"/>
            <a:lstStyle/>
            <a:p>
              <a:endParaRPr/>
            </a:p>
          </p:txBody>
        </p:sp>
        <p:sp>
          <p:nvSpPr>
            <p:cNvPr id="122" name="object 122"/>
            <p:cNvSpPr/>
            <p:nvPr/>
          </p:nvSpPr>
          <p:spPr>
            <a:xfrm>
              <a:off x="287205" y="4881761"/>
              <a:ext cx="25400" cy="8890"/>
            </a:xfrm>
            <a:custGeom>
              <a:avLst/>
              <a:gdLst/>
              <a:ahLst/>
              <a:cxnLst/>
              <a:rect l="l" t="t" r="r" b="b"/>
              <a:pathLst>
                <a:path w="25400" h="8889">
                  <a:moveTo>
                    <a:pt x="24939" y="0"/>
                  </a:moveTo>
                  <a:lnTo>
                    <a:pt x="0" y="0"/>
                  </a:lnTo>
                  <a:lnTo>
                    <a:pt x="0" y="8294"/>
                  </a:lnTo>
                  <a:lnTo>
                    <a:pt x="24939" y="8294"/>
                  </a:lnTo>
                  <a:lnTo>
                    <a:pt x="24939" y="0"/>
                  </a:lnTo>
                  <a:close/>
                </a:path>
              </a:pathLst>
            </a:custGeom>
            <a:solidFill>
              <a:srgbClr val="008000"/>
            </a:solidFill>
          </p:spPr>
          <p:txBody>
            <a:bodyPr wrap="square" lIns="0" tIns="0" rIns="0" bIns="0" rtlCol="0"/>
            <a:lstStyle/>
            <a:p>
              <a:endParaRPr/>
            </a:p>
          </p:txBody>
        </p:sp>
        <p:sp>
          <p:nvSpPr>
            <p:cNvPr id="123" name="object 123"/>
            <p:cNvSpPr/>
            <p:nvPr/>
          </p:nvSpPr>
          <p:spPr>
            <a:xfrm>
              <a:off x="291361" y="4894203"/>
              <a:ext cx="8890" cy="0"/>
            </a:xfrm>
            <a:custGeom>
              <a:avLst/>
              <a:gdLst/>
              <a:ahLst/>
              <a:cxnLst/>
              <a:rect l="l" t="t" r="r" b="b"/>
              <a:pathLst>
                <a:path w="8889">
                  <a:moveTo>
                    <a:pt x="0" y="0"/>
                  </a:moveTo>
                  <a:lnTo>
                    <a:pt x="8313" y="0"/>
                  </a:lnTo>
                </a:path>
              </a:pathLst>
            </a:custGeom>
            <a:ln w="8294">
              <a:solidFill>
                <a:srgbClr val="008000"/>
              </a:solidFill>
            </a:ln>
          </p:spPr>
          <p:txBody>
            <a:bodyPr wrap="square" lIns="0" tIns="0" rIns="0" bIns="0" rtlCol="0"/>
            <a:lstStyle/>
            <a:p>
              <a:endParaRPr/>
            </a:p>
          </p:txBody>
        </p:sp>
        <p:sp>
          <p:nvSpPr>
            <p:cNvPr id="124" name="object 124"/>
            <p:cNvSpPr/>
            <p:nvPr/>
          </p:nvSpPr>
          <p:spPr>
            <a:xfrm>
              <a:off x="287197" y="4890058"/>
              <a:ext cx="17145" cy="17145"/>
            </a:xfrm>
            <a:custGeom>
              <a:avLst/>
              <a:gdLst/>
              <a:ahLst/>
              <a:cxnLst/>
              <a:rect l="l" t="t" r="r" b="b"/>
              <a:pathLst>
                <a:path w="17145" h="17145">
                  <a:moveTo>
                    <a:pt x="16624" y="0"/>
                  </a:moveTo>
                  <a:lnTo>
                    <a:pt x="0" y="0"/>
                  </a:lnTo>
                  <a:lnTo>
                    <a:pt x="0" y="8293"/>
                  </a:lnTo>
                  <a:lnTo>
                    <a:pt x="0" y="16598"/>
                  </a:lnTo>
                  <a:lnTo>
                    <a:pt x="8318" y="16598"/>
                  </a:lnTo>
                  <a:lnTo>
                    <a:pt x="8318" y="8293"/>
                  </a:lnTo>
                  <a:lnTo>
                    <a:pt x="16624" y="8293"/>
                  </a:lnTo>
                  <a:lnTo>
                    <a:pt x="16624" y="0"/>
                  </a:lnTo>
                  <a:close/>
                </a:path>
              </a:pathLst>
            </a:custGeom>
            <a:solidFill>
              <a:srgbClr val="008000"/>
            </a:solidFill>
          </p:spPr>
          <p:txBody>
            <a:bodyPr wrap="square" lIns="0" tIns="0" rIns="0" bIns="0" rtlCol="0"/>
            <a:lstStyle/>
            <a:p>
              <a:endParaRPr/>
            </a:p>
          </p:txBody>
        </p:sp>
      </p:grpSp>
      <p:graphicFrame>
        <p:nvGraphicFramePr>
          <p:cNvPr id="125" name="object 125"/>
          <p:cNvGraphicFramePr>
            <a:graphicFrameLocks noGrp="1"/>
          </p:cNvGraphicFramePr>
          <p:nvPr/>
        </p:nvGraphicFramePr>
        <p:xfrm>
          <a:off x="264344" y="1391406"/>
          <a:ext cx="11516355" cy="4273550"/>
        </p:xfrm>
        <a:graphic>
          <a:graphicData uri="http://schemas.openxmlformats.org/drawingml/2006/table">
            <a:tbl>
              <a:tblPr firstRow="1" bandRow="1">
                <a:tableStyleId>{2D5ABB26-0587-4C30-8999-92F81FD0307C}</a:tableStyleId>
              </a:tblPr>
              <a:tblGrid>
                <a:gridCol w="965200">
                  <a:extLst>
                    <a:ext uri="{9D8B030D-6E8A-4147-A177-3AD203B41FA5}">
                      <a16:colId xmlns:a16="http://schemas.microsoft.com/office/drawing/2014/main" val="20000"/>
                    </a:ext>
                  </a:extLst>
                </a:gridCol>
                <a:gridCol w="1198245">
                  <a:extLst>
                    <a:ext uri="{9D8B030D-6E8A-4147-A177-3AD203B41FA5}">
                      <a16:colId xmlns:a16="http://schemas.microsoft.com/office/drawing/2014/main" val="20001"/>
                    </a:ext>
                  </a:extLst>
                </a:gridCol>
                <a:gridCol w="3419475">
                  <a:extLst>
                    <a:ext uri="{9D8B030D-6E8A-4147-A177-3AD203B41FA5}">
                      <a16:colId xmlns:a16="http://schemas.microsoft.com/office/drawing/2014/main" val="20002"/>
                    </a:ext>
                  </a:extLst>
                </a:gridCol>
                <a:gridCol w="1022984">
                  <a:extLst>
                    <a:ext uri="{9D8B030D-6E8A-4147-A177-3AD203B41FA5}">
                      <a16:colId xmlns:a16="http://schemas.microsoft.com/office/drawing/2014/main" val="20003"/>
                    </a:ext>
                  </a:extLst>
                </a:gridCol>
                <a:gridCol w="1872614">
                  <a:extLst>
                    <a:ext uri="{9D8B030D-6E8A-4147-A177-3AD203B41FA5}">
                      <a16:colId xmlns:a16="http://schemas.microsoft.com/office/drawing/2014/main" val="20004"/>
                    </a:ext>
                  </a:extLst>
                </a:gridCol>
                <a:gridCol w="1040129">
                  <a:extLst>
                    <a:ext uri="{9D8B030D-6E8A-4147-A177-3AD203B41FA5}">
                      <a16:colId xmlns:a16="http://schemas.microsoft.com/office/drawing/2014/main" val="20005"/>
                    </a:ext>
                  </a:extLst>
                </a:gridCol>
                <a:gridCol w="998854">
                  <a:extLst>
                    <a:ext uri="{9D8B030D-6E8A-4147-A177-3AD203B41FA5}">
                      <a16:colId xmlns:a16="http://schemas.microsoft.com/office/drawing/2014/main" val="20006"/>
                    </a:ext>
                  </a:extLst>
                </a:gridCol>
                <a:gridCol w="998854">
                  <a:extLst>
                    <a:ext uri="{9D8B030D-6E8A-4147-A177-3AD203B41FA5}">
                      <a16:colId xmlns:a16="http://schemas.microsoft.com/office/drawing/2014/main" val="20007"/>
                    </a:ext>
                  </a:extLst>
                </a:gridCol>
              </a:tblGrid>
              <a:tr h="323850">
                <a:tc>
                  <a:txBody>
                    <a:bodyPr/>
                    <a:lstStyle/>
                    <a:p>
                      <a:pPr marR="1270" algn="ctr">
                        <a:lnSpc>
                          <a:spcPct val="100000"/>
                        </a:lnSpc>
                        <a:spcBef>
                          <a:spcPts val="195"/>
                        </a:spcBef>
                      </a:pPr>
                      <a:r>
                        <a:rPr sz="1800" b="1" spc="70" dirty="0">
                          <a:solidFill>
                            <a:srgbClr val="0000FF"/>
                          </a:solidFill>
                          <a:latin typeface="Noto Serif CJK JP"/>
                          <a:cs typeface="Noto Serif CJK JP"/>
                        </a:rPr>
                        <a:t>捐贈</a:t>
                      </a:r>
                      <a:endParaRPr sz="1800">
                        <a:latin typeface="Noto Serif CJK JP"/>
                        <a:cs typeface="Noto Serif CJK JP"/>
                      </a:endParaRPr>
                    </a:p>
                  </a:txBody>
                  <a:tcPr marL="0" marR="0" marT="24765" marB="0">
                    <a:lnL w="9525">
                      <a:solidFill>
                        <a:srgbClr val="000000"/>
                      </a:solidFill>
                      <a:prstDash val="solid"/>
                    </a:lnL>
                    <a:lnR w="9525">
                      <a:solidFill>
                        <a:srgbClr val="000000"/>
                      </a:solidFill>
                      <a:prstDash val="solid"/>
                    </a:lnR>
                    <a:lnT w="9525">
                      <a:solidFill>
                        <a:srgbClr val="000000"/>
                      </a:solidFill>
                      <a:prstDash val="solid"/>
                    </a:lnT>
                    <a:lnB w="38100">
                      <a:solidFill>
                        <a:srgbClr val="000000"/>
                      </a:solidFill>
                      <a:prstDash val="solid"/>
                    </a:lnB>
                    <a:solidFill>
                      <a:srgbClr val="FFC000"/>
                    </a:solidFill>
                  </a:tcPr>
                </a:tc>
                <a:tc>
                  <a:txBody>
                    <a:bodyPr/>
                    <a:lstStyle/>
                    <a:p>
                      <a:pPr marR="1270" algn="ctr">
                        <a:lnSpc>
                          <a:spcPct val="100000"/>
                        </a:lnSpc>
                        <a:spcBef>
                          <a:spcPts val="195"/>
                        </a:spcBef>
                      </a:pPr>
                      <a:r>
                        <a:rPr sz="1800" b="1" spc="80" dirty="0">
                          <a:latin typeface="Noto Serif CJK JP"/>
                          <a:cs typeface="Noto Serif CJK JP"/>
                        </a:rPr>
                        <a:t>會員編號</a:t>
                      </a:r>
                      <a:endParaRPr sz="1800">
                        <a:latin typeface="Noto Serif CJK JP"/>
                        <a:cs typeface="Noto Serif CJK JP"/>
                      </a:endParaRPr>
                    </a:p>
                  </a:txBody>
                  <a:tcPr marL="0" marR="0" marT="247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algn="ctr">
                        <a:lnSpc>
                          <a:spcPct val="100000"/>
                        </a:lnSpc>
                        <a:spcBef>
                          <a:spcPts val="195"/>
                        </a:spcBef>
                      </a:pPr>
                      <a:r>
                        <a:rPr sz="1800" b="1" spc="80" dirty="0">
                          <a:latin typeface="Noto Serif CJK JP"/>
                          <a:cs typeface="Noto Serif CJK JP"/>
                        </a:rPr>
                        <a:t>廠商名稱</a:t>
                      </a:r>
                      <a:endParaRPr sz="1800">
                        <a:latin typeface="Noto Serif CJK JP"/>
                        <a:cs typeface="Noto Serif CJK JP"/>
                      </a:endParaRPr>
                    </a:p>
                  </a:txBody>
                  <a:tcPr marL="0" marR="0" marT="247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38100">
                      <a:solidFill>
                        <a:srgbClr val="000000"/>
                      </a:solidFill>
                      <a:prstDash val="solid"/>
                    </a:lnB>
                    <a:solidFill>
                      <a:srgbClr val="FFC000"/>
                    </a:solidFill>
                  </a:tcPr>
                </a:tc>
                <a:tc>
                  <a:txBody>
                    <a:bodyPr/>
                    <a:lstStyle/>
                    <a:p>
                      <a:pPr marL="24765" algn="ctr">
                        <a:lnSpc>
                          <a:spcPct val="100000"/>
                        </a:lnSpc>
                        <a:spcBef>
                          <a:spcPts val="195"/>
                        </a:spcBef>
                      </a:pPr>
                      <a:r>
                        <a:rPr sz="1800" b="1" spc="-50" dirty="0">
                          <a:latin typeface="Times New Roman"/>
                          <a:cs typeface="Times New Roman"/>
                        </a:rPr>
                        <a:t>X</a:t>
                      </a:r>
                      <a:endParaRPr sz="1800">
                        <a:latin typeface="Times New Roman"/>
                        <a:cs typeface="Times New Roman"/>
                      </a:endParaRPr>
                    </a:p>
                  </a:txBody>
                  <a:tcPr marL="0" marR="0" marT="247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24130" algn="ctr">
                        <a:lnSpc>
                          <a:spcPct val="100000"/>
                        </a:lnSpc>
                        <a:spcBef>
                          <a:spcPts val="195"/>
                        </a:spcBef>
                      </a:pPr>
                      <a:r>
                        <a:rPr sz="1800" b="1" spc="-50" dirty="0">
                          <a:latin typeface="Times New Roman"/>
                          <a:cs typeface="Times New Roman"/>
                        </a:rPr>
                        <a:t>X</a:t>
                      </a:r>
                      <a:endParaRPr sz="1800">
                        <a:latin typeface="Times New Roman"/>
                        <a:cs typeface="Times New Roman"/>
                      </a:endParaRPr>
                    </a:p>
                  </a:txBody>
                  <a:tcPr marL="0" marR="0" marT="247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R="104775" algn="r">
                        <a:lnSpc>
                          <a:spcPct val="100000"/>
                        </a:lnSpc>
                        <a:spcBef>
                          <a:spcPts val="495"/>
                        </a:spcBef>
                      </a:pPr>
                      <a:r>
                        <a:rPr sz="1300" b="1" spc="-60" dirty="0">
                          <a:latin typeface="Noto Serif CJK JP"/>
                          <a:cs typeface="Noto Serif CJK JP"/>
                        </a:rPr>
                        <a:t>112</a:t>
                      </a:r>
                      <a:r>
                        <a:rPr sz="1300" b="1" spc="20" dirty="0">
                          <a:latin typeface="Noto Serif CJK JP"/>
                          <a:cs typeface="Noto Serif CJK JP"/>
                        </a:rPr>
                        <a:t>年捐贈</a:t>
                      </a:r>
                      <a:endParaRPr sz="1300">
                        <a:latin typeface="Noto Serif CJK JP"/>
                        <a:cs typeface="Noto Serif CJK JP"/>
                      </a:endParaRPr>
                    </a:p>
                  </a:txBody>
                  <a:tcPr marL="0" marR="0" marT="628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R="105410" algn="r">
                        <a:lnSpc>
                          <a:spcPct val="100000"/>
                        </a:lnSpc>
                        <a:spcBef>
                          <a:spcPts val="495"/>
                        </a:spcBef>
                      </a:pPr>
                      <a:r>
                        <a:rPr sz="1300" b="1" spc="-60" dirty="0">
                          <a:latin typeface="Noto Serif CJK JP"/>
                          <a:cs typeface="Noto Serif CJK JP"/>
                        </a:rPr>
                        <a:t>113</a:t>
                      </a:r>
                      <a:r>
                        <a:rPr sz="1300" b="1" spc="20" dirty="0">
                          <a:latin typeface="Noto Serif CJK JP"/>
                          <a:cs typeface="Noto Serif CJK JP"/>
                        </a:rPr>
                        <a:t>年捐贈</a:t>
                      </a:r>
                      <a:endParaRPr sz="1300">
                        <a:latin typeface="Noto Serif CJK JP"/>
                        <a:cs typeface="Noto Serif CJK JP"/>
                      </a:endParaRPr>
                    </a:p>
                  </a:txBody>
                  <a:tcPr marL="0" marR="0" marT="628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281940">
                <a:tc>
                  <a:txBody>
                    <a:bodyPr/>
                    <a:lstStyle/>
                    <a:p>
                      <a:pPr marR="6350" algn="ctr">
                        <a:lnSpc>
                          <a:spcPct val="100000"/>
                        </a:lnSpc>
                        <a:spcBef>
                          <a:spcPts val="180"/>
                        </a:spcBef>
                      </a:pPr>
                      <a:r>
                        <a:rPr sz="1550" spc="-50" dirty="0">
                          <a:latin typeface="Times New Roman"/>
                          <a:cs typeface="Times New Roman"/>
                        </a:rPr>
                        <a:t>1</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7620" algn="ctr">
                        <a:lnSpc>
                          <a:spcPct val="100000"/>
                        </a:lnSpc>
                        <a:spcBef>
                          <a:spcPts val="180"/>
                        </a:spcBef>
                      </a:pPr>
                      <a:r>
                        <a:rPr sz="1550" spc="-10" dirty="0">
                          <a:latin typeface="Times New Roman"/>
                          <a:cs typeface="Times New Roman"/>
                        </a:rPr>
                        <a:t>TS038</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5" dirty="0">
                          <a:latin typeface="Noto Serif CJK JP"/>
                          <a:cs typeface="Noto Serif CJK JP"/>
                        </a:rPr>
                        <a:t>新合發金屬股份有限公司</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Times New Roman"/>
                          <a:cs typeface="Times New Roman"/>
                        </a:rPr>
                        <a:t>80125586</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0"/>
                        </a:spcBef>
                        <a:tabLst>
                          <a:tab pos="702945" algn="l"/>
                        </a:tabLst>
                      </a:pPr>
                      <a:r>
                        <a:rPr sz="1550" spc="-20" dirty="0">
                          <a:latin typeface="Noto Serif CJK JP"/>
                          <a:cs typeface="Noto Serif CJK JP"/>
                        </a:rPr>
                        <a:t>112</a:t>
                      </a:r>
                      <a:r>
                        <a:rPr sz="1550" spc="-50" dirty="0">
                          <a:latin typeface="Noto Serif CJK JP"/>
                          <a:cs typeface="Noto Serif CJK JP"/>
                        </a:rPr>
                        <a:t>年</a:t>
                      </a:r>
                      <a:r>
                        <a:rPr sz="1550" dirty="0">
                          <a:latin typeface="Noto Serif CJK JP"/>
                          <a:cs typeface="Noto Serif CJK JP"/>
                        </a:rPr>
                        <a:t>	贊助餐</a:t>
                      </a:r>
                      <a:r>
                        <a:rPr sz="1550" spc="-50" dirty="0">
                          <a:latin typeface="Noto Serif CJK JP"/>
                          <a:cs typeface="Noto Serif CJK JP"/>
                        </a:rPr>
                        <a:t>費</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500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7155" algn="r">
                        <a:lnSpc>
                          <a:spcPct val="100000"/>
                        </a:lnSpc>
                        <a:spcBef>
                          <a:spcPts val="114"/>
                        </a:spcBef>
                      </a:pPr>
                      <a:r>
                        <a:rPr sz="1550" spc="5" dirty="0">
                          <a:latin typeface="UKIJ CJK"/>
                          <a:cs typeface="UKIJ CJK"/>
                        </a:rPr>
                        <a:t>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81940">
                <a:tc>
                  <a:txBody>
                    <a:bodyPr/>
                    <a:lstStyle/>
                    <a:p>
                      <a:pPr marR="6350" algn="ctr">
                        <a:lnSpc>
                          <a:spcPct val="100000"/>
                        </a:lnSpc>
                        <a:spcBef>
                          <a:spcPts val="185"/>
                        </a:spcBef>
                      </a:pPr>
                      <a:r>
                        <a:rPr sz="1550" spc="-50" dirty="0">
                          <a:latin typeface="Times New Roman"/>
                          <a:cs typeface="Times New Roman"/>
                        </a:rPr>
                        <a:t>2</a:t>
                      </a:r>
                      <a:endParaRPr sz="1550">
                        <a:latin typeface="Times New Roman"/>
                        <a:cs typeface="Times New Roman"/>
                      </a:endParaRPr>
                    </a:p>
                  </a:txBody>
                  <a:tcPr marL="0" marR="0" marT="23495"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5" dirty="0">
                          <a:latin typeface="Noto Serif CJK JP"/>
                          <a:cs typeface="Noto Serif CJK JP"/>
                        </a:rPr>
                        <a:t>同清貿易股份有限公司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34670990</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112</a:t>
                      </a:r>
                      <a:r>
                        <a:rPr sz="1550" spc="-50" dirty="0">
                          <a:latin typeface="Noto Serif CJK JP"/>
                          <a:cs typeface="Noto Serif CJK JP"/>
                        </a:rPr>
                        <a:t>年</a:t>
                      </a:r>
                      <a:r>
                        <a:rPr sz="1550" dirty="0">
                          <a:latin typeface="Noto Serif CJK JP"/>
                          <a:cs typeface="Noto Serif CJK JP"/>
                        </a:rPr>
                        <a:t>	贊助餐</a:t>
                      </a:r>
                      <a:r>
                        <a:rPr sz="1550" spc="-50" dirty="0">
                          <a:latin typeface="Noto Serif CJK JP"/>
                          <a:cs typeface="Noto Serif CJK JP"/>
                        </a:rPr>
                        <a:t>費</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7790" algn="r">
                        <a:lnSpc>
                          <a:spcPct val="100000"/>
                        </a:lnSpc>
                        <a:spcBef>
                          <a:spcPts val="120"/>
                        </a:spcBef>
                      </a:pPr>
                      <a:r>
                        <a:rPr sz="1550" spc="-10" dirty="0">
                          <a:latin typeface="UKIJ CJK"/>
                          <a:cs typeface="UKIJ CJK"/>
                        </a:rPr>
                        <a:t>1,000</a:t>
                      </a:r>
                      <a:endParaRPr sz="1550">
                        <a:latin typeface="UKIJ CJK"/>
                        <a:cs typeface="UKIJ CJK"/>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7155" algn="r">
                        <a:lnSpc>
                          <a:spcPct val="100000"/>
                        </a:lnSpc>
                        <a:spcBef>
                          <a:spcPts val="120"/>
                        </a:spcBef>
                      </a:pPr>
                      <a:r>
                        <a:rPr sz="1550" spc="5" dirty="0">
                          <a:latin typeface="UKIJ CJK"/>
                          <a:cs typeface="UKIJ CJK"/>
                        </a:rPr>
                        <a:t>0</a:t>
                      </a:r>
                      <a:endParaRPr sz="1550">
                        <a:latin typeface="UKIJ CJK"/>
                        <a:cs typeface="UKIJ CJK"/>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81940">
                <a:tc>
                  <a:txBody>
                    <a:bodyPr/>
                    <a:lstStyle/>
                    <a:p>
                      <a:pPr marR="6350" algn="ctr">
                        <a:lnSpc>
                          <a:spcPct val="100000"/>
                        </a:lnSpc>
                        <a:spcBef>
                          <a:spcPts val="180"/>
                        </a:spcBef>
                      </a:pPr>
                      <a:r>
                        <a:rPr sz="1550" spc="-50" dirty="0">
                          <a:latin typeface="Times New Roman"/>
                          <a:cs typeface="Times New Roman"/>
                        </a:rPr>
                        <a:t>3</a:t>
                      </a:r>
                      <a:endParaRPr sz="1550">
                        <a:latin typeface="Times New Roman"/>
                        <a:cs typeface="Times New Roman"/>
                      </a:endParaRPr>
                    </a:p>
                  </a:txBody>
                  <a:tcPr marL="0" marR="0" marT="22860"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0"/>
                        </a:spcBef>
                      </a:pPr>
                      <a:r>
                        <a:rPr sz="1550" spc="-20" dirty="0">
                          <a:latin typeface="Noto Serif CJK JP"/>
                          <a:cs typeface="Noto Serif CJK JP"/>
                        </a:rPr>
                        <a:t>非會員</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5" dirty="0">
                          <a:latin typeface="Noto Serif CJK JP"/>
                          <a:cs typeface="Noto Serif CJK JP"/>
                        </a:rPr>
                        <a:t>台鈺機械實業有限公司</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Times New Roman"/>
                          <a:cs typeface="Times New Roman"/>
                        </a:rPr>
                        <a:t>16912376</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0"/>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300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82575">
                <a:tc>
                  <a:txBody>
                    <a:bodyPr/>
                    <a:lstStyle/>
                    <a:p>
                      <a:pPr marR="6350" algn="ctr">
                        <a:lnSpc>
                          <a:spcPct val="100000"/>
                        </a:lnSpc>
                        <a:spcBef>
                          <a:spcPts val="185"/>
                        </a:spcBef>
                      </a:pPr>
                      <a:r>
                        <a:rPr sz="1550" spc="-50" dirty="0">
                          <a:latin typeface="Times New Roman"/>
                          <a:cs typeface="Times New Roman"/>
                        </a:rPr>
                        <a:t>4</a:t>
                      </a:r>
                      <a:endParaRPr sz="1550">
                        <a:latin typeface="Times New Roman"/>
                        <a:cs typeface="Times New Roman"/>
                      </a:endParaRPr>
                    </a:p>
                  </a:txBody>
                  <a:tcPr marL="0" marR="0" marT="23495"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Noto Serif CJK JP"/>
                          <a:cs typeface="Noto Serif CJK JP"/>
                        </a:rPr>
                        <a:t>瑔昇科技有限公司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54568781</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20"/>
                        </a:spcBef>
                      </a:pPr>
                      <a:r>
                        <a:rPr sz="1550" spc="30" dirty="0">
                          <a:latin typeface="UKIJ CJK"/>
                          <a:cs typeface="UKIJ CJK"/>
                        </a:rPr>
                        <a:t>300</a:t>
                      </a:r>
                      <a:endParaRPr sz="1550">
                        <a:latin typeface="UKIJ CJK"/>
                        <a:cs typeface="UKIJ CJK"/>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81940">
                <a:tc>
                  <a:txBody>
                    <a:bodyPr/>
                    <a:lstStyle/>
                    <a:p>
                      <a:pPr marR="6350" algn="ctr">
                        <a:lnSpc>
                          <a:spcPct val="100000"/>
                        </a:lnSpc>
                        <a:spcBef>
                          <a:spcPts val="185"/>
                        </a:spcBef>
                      </a:pPr>
                      <a:r>
                        <a:rPr sz="1550" spc="-50" dirty="0">
                          <a:latin typeface="Times New Roman"/>
                          <a:cs typeface="Times New Roman"/>
                        </a:rPr>
                        <a:t>5</a:t>
                      </a:r>
                      <a:endParaRPr sz="1550">
                        <a:latin typeface="Times New Roman"/>
                        <a:cs typeface="Times New Roman"/>
                      </a:endParaRPr>
                    </a:p>
                  </a:txBody>
                  <a:tcPr marL="0" marR="0" marT="23495"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5" dirty="0">
                          <a:latin typeface="Noto Serif CJK JP"/>
                          <a:cs typeface="Noto Serif CJK JP"/>
                        </a:rPr>
                        <a:t>華雅應用材料股份有限公司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53504085</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20"/>
                        </a:spcBef>
                      </a:pPr>
                      <a:r>
                        <a:rPr sz="1550" spc="30" dirty="0">
                          <a:latin typeface="UKIJ CJK"/>
                          <a:cs typeface="UKIJ CJK"/>
                        </a:rPr>
                        <a:t>300</a:t>
                      </a:r>
                      <a:endParaRPr sz="1550">
                        <a:latin typeface="UKIJ CJK"/>
                        <a:cs typeface="UKIJ CJK"/>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81940">
                <a:tc>
                  <a:txBody>
                    <a:bodyPr/>
                    <a:lstStyle/>
                    <a:p>
                      <a:pPr marR="6350" algn="ctr">
                        <a:lnSpc>
                          <a:spcPct val="100000"/>
                        </a:lnSpc>
                        <a:spcBef>
                          <a:spcPts val="180"/>
                        </a:spcBef>
                      </a:pPr>
                      <a:r>
                        <a:rPr sz="1550" spc="-50" dirty="0">
                          <a:latin typeface="Times New Roman"/>
                          <a:cs typeface="Times New Roman"/>
                        </a:rPr>
                        <a:t>6</a:t>
                      </a:r>
                      <a:endParaRPr sz="1550">
                        <a:latin typeface="Times New Roman"/>
                        <a:cs typeface="Times New Roman"/>
                      </a:endParaRPr>
                    </a:p>
                  </a:txBody>
                  <a:tcPr marL="0" marR="0" marT="22860"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0"/>
                        </a:spcBef>
                      </a:pPr>
                      <a:r>
                        <a:rPr sz="1550" spc="-20" dirty="0">
                          <a:latin typeface="Noto Serif CJK JP"/>
                          <a:cs typeface="Noto Serif CJK JP"/>
                        </a:rPr>
                        <a:t>非會員</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5" dirty="0">
                          <a:latin typeface="Noto Serif CJK JP"/>
                          <a:cs typeface="Noto Serif CJK JP"/>
                        </a:rPr>
                        <a:t>竟興工業股份有限公司</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Times New Roman"/>
                          <a:cs typeface="Times New Roman"/>
                        </a:rPr>
                        <a:t>22556072</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0"/>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300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82575">
                <a:tc>
                  <a:txBody>
                    <a:bodyPr/>
                    <a:lstStyle/>
                    <a:p>
                      <a:pPr marR="6350" algn="ctr">
                        <a:lnSpc>
                          <a:spcPct val="100000"/>
                        </a:lnSpc>
                        <a:spcBef>
                          <a:spcPts val="185"/>
                        </a:spcBef>
                      </a:pPr>
                      <a:r>
                        <a:rPr sz="1550" spc="-50" dirty="0">
                          <a:latin typeface="Times New Roman"/>
                          <a:cs typeface="Times New Roman"/>
                        </a:rPr>
                        <a:t>7</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5" dirty="0">
                          <a:latin typeface="Noto Serif CJK JP"/>
                          <a:cs typeface="Noto Serif CJK JP"/>
                        </a:rPr>
                        <a:t>歐洲螺絲股份有限公司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70799014</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20"/>
                        </a:spcBef>
                      </a:pPr>
                      <a:r>
                        <a:rPr sz="1550" spc="30" dirty="0">
                          <a:latin typeface="UKIJ CJK"/>
                          <a:cs typeface="UKIJ CJK"/>
                        </a:rPr>
                        <a:t>600</a:t>
                      </a:r>
                      <a:endParaRPr sz="1550">
                        <a:latin typeface="UKIJ CJK"/>
                        <a:cs typeface="UKIJ CJK"/>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82575">
                <a:tc>
                  <a:txBody>
                    <a:bodyPr/>
                    <a:lstStyle/>
                    <a:p>
                      <a:pPr marR="6350" algn="ctr">
                        <a:lnSpc>
                          <a:spcPct val="100000"/>
                        </a:lnSpc>
                        <a:spcBef>
                          <a:spcPts val="180"/>
                        </a:spcBef>
                      </a:pPr>
                      <a:r>
                        <a:rPr sz="1550" spc="-50" dirty="0">
                          <a:latin typeface="Times New Roman"/>
                          <a:cs typeface="Times New Roman"/>
                        </a:rPr>
                        <a:t>8</a:t>
                      </a:r>
                      <a:endParaRPr sz="1550">
                        <a:latin typeface="Times New Roman"/>
                        <a:cs typeface="Times New Roman"/>
                      </a:endParaRPr>
                    </a:p>
                  </a:txBody>
                  <a:tcPr marL="0" marR="0" marT="22860"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0"/>
                        </a:spcBef>
                      </a:pPr>
                      <a:r>
                        <a:rPr sz="1550" spc="-20" dirty="0">
                          <a:latin typeface="Noto Serif CJK JP"/>
                          <a:cs typeface="Noto Serif CJK JP"/>
                        </a:rPr>
                        <a:t>非會員</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5" dirty="0">
                          <a:latin typeface="Noto Serif CJK JP"/>
                          <a:cs typeface="Noto Serif CJK JP"/>
                        </a:rPr>
                        <a:t>中華民國工業區廠商聯合總會</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Times New Roman"/>
                          <a:cs typeface="Times New Roman"/>
                        </a:rPr>
                        <a:t>83339746</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0"/>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贊助場地</a:t>
                      </a:r>
                      <a:r>
                        <a:rPr sz="1550" spc="-50" dirty="0">
                          <a:latin typeface="Noto Serif CJK JP"/>
                          <a:cs typeface="Noto Serif CJK JP"/>
                        </a:rPr>
                        <a:t>費</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7155" algn="r">
                        <a:lnSpc>
                          <a:spcPct val="100000"/>
                        </a:lnSpc>
                        <a:spcBef>
                          <a:spcPts val="114"/>
                        </a:spcBef>
                      </a:pPr>
                      <a:r>
                        <a:rPr sz="1550" spc="-10" dirty="0">
                          <a:latin typeface="UKIJ CJK"/>
                          <a:cs typeface="UKIJ CJK"/>
                        </a:rPr>
                        <a:t>3,000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r h="281940">
                <a:tc>
                  <a:txBody>
                    <a:bodyPr/>
                    <a:lstStyle/>
                    <a:p>
                      <a:pPr marR="6350" algn="ctr">
                        <a:lnSpc>
                          <a:spcPct val="100000"/>
                        </a:lnSpc>
                        <a:spcBef>
                          <a:spcPts val="180"/>
                        </a:spcBef>
                      </a:pPr>
                      <a:r>
                        <a:rPr sz="1550" spc="-50" dirty="0">
                          <a:latin typeface="Times New Roman"/>
                          <a:cs typeface="Times New Roman"/>
                        </a:rPr>
                        <a:t>9</a:t>
                      </a:r>
                      <a:endParaRPr sz="1550">
                        <a:latin typeface="Times New Roman"/>
                        <a:cs typeface="Times New Roman"/>
                      </a:endParaRPr>
                    </a:p>
                  </a:txBody>
                  <a:tcPr marL="0" marR="0" marT="22860"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0"/>
                        </a:spcBef>
                      </a:pPr>
                      <a:r>
                        <a:rPr sz="1550" spc="-20" dirty="0">
                          <a:latin typeface="Noto Serif CJK JP"/>
                          <a:cs typeface="Noto Serif CJK JP"/>
                        </a:rPr>
                        <a:t>非會員</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Noto Serif CJK JP"/>
                          <a:cs typeface="Noto Serif CJK JP"/>
                        </a:rPr>
                        <a:t>煌鎰金屬有限公司</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0"/>
                        </a:spcBef>
                      </a:pPr>
                      <a:r>
                        <a:rPr sz="1550" spc="-10" dirty="0">
                          <a:latin typeface="Times New Roman"/>
                          <a:cs typeface="Times New Roman"/>
                        </a:rPr>
                        <a:t>23246630</a:t>
                      </a:r>
                      <a:endParaRPr sz="1550">
                        <a:latin typeface="Times New Roman"/>
                        <a:cs typeface="Times New Roman"/>
                      </a:endParaRPr>
                    </a:p>
                  </a:txBody>
                  <a:tcPr marL="0" marR="0" marT="22860"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0"/>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28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300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9"/>
                  </a:ext>
                </a:extLst>
              </a:tr>
              <a:tr h="281940">
                <a:tc>
                  <a:txBody>
                    <a:bodyPr/>
                    <a:lstStyle/>
                    <a:p>
                      <a:pPr marR="635" algn="ctr">
                        <a:lnSpc>
                          <a:spcPct val="100000"/>
                        </a:lnSpc>
                        <a:spcBef>
                          <a:spcPts val="185"/>
                        </a:spcBef>
                      </a:pPr>
                      <a:r>
                        <a:rPr sz="1550" spc="-25" dirty="0">
                          <a:latin typeface="Times New Roman"/>
                          <a:cs typeface="Times New Roman"/>
                        </a:rPr>
                        <a:t>10</a:t>
                      </a:r>
                      <a:endParaRPr sz="1550">
                        <a:latin typeface="Times New Roman"/>
                        <a:cs typeface="Times New Roman"/>
                      </a:endParaRPr>
                    </a:p>
                  </a:txBody>
                  <a:tcPr marL="0" marR="0" marT="23495"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5" dirty="0">
                          <a:latin typeface="Noto Serif CJK JP"/>
                          <a:cs typeface="Noto Serif CJK JP"/>
                        </a:rPr>
                        <a:t>博聚實業股份有限公司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24942804</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600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0"/>
                  </a:ext>
                </a:extLst>
              </a:tr>
              <a:tr h="282575">
                <a:tc>
                  <a:txBody>
                    <a:bodyPr/>
                    <a:lstStyle/>
                    <a:p>
                      <a:pPr marR="635" algn="ctr">
                        <a:lnSpc>
                          <a:spcPct val="100000"/>
                        </a:lnSpc>
                        <a:spcBef>
                          <a:spcPts val="185"/>
                        </a:spcBef>
                      </a:pPr>
                      <a:r>
                        <a:rPr sz="1550" spc="-25" dirty="0">
                          <a:latin typeface="Times New Roman"/>
                          <a:cs typeface="Times New Roman"/>
                        </a:rPr>
                        <a:t>11</a:t>
                      </a:r>
                      <a:endParaRPr sz="1550">
                        <a:latin typeface="Times New Roman"/>
                        <a:cs typeface="Times New Roman"/>
                      </a:endParaRPr>
                    </a:p>
                  </a:txBody>
                  <a:tcPr marL="0" marR="0" marT="23495" marB="0">
                    <a:lnL w="38100">
                      <a:solidFill>
                        <a:srgbClr val="008000"/>
                      </a:solidFill>
                      <a:prstDash val="solid"/>
                    </a:lnL>
                    <a:lnR w="9525">
                      <a:solidFill>
                        <a:srgbClr val="000000"/>
                      </a:solidFill>
                      <a:prstDash val="solid"/>
                    </a:lnR>
                    <a:lnT w="38100">
                      <a:solidFill>
                        <a:srgbClr val="000000"/>
                      </a:solidFill>
                      <a:prstDash val="solid"/>
                    </a:lnT>
                    <a:lnB w="38100">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Noto Serif CJK JP"/>
                          <a:cs typeface="Noto Serif CJK JP"/>
                        </a:rPr>
                        <a:t>全國鑫有限公司</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0" dirty="0">
                          <a:latin typeface="Times New Roman"/>
                          <a:cs typeface="Times New Roman"/>
                        </a:rPr>
                        <a:t>97216765</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9525">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6520" algn="r">
                        <a:lnSpc>
                          <a:spcPct val="100000"/>
                        </a:lnSpc>
                        <a:spcBef>
                          <a:spcPts val="114"/>
                        </a:spcBef>
                      </a:pPr>
                      <a:r>
                        <a:rPr sz="1550" spc="30" dirty="0">
                          <a:latin typeface="UKIJ CJK"/>
                          <a:cs typeface="UKIJ CJK"/>
                        </a:rPr>
                        <a:t>300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1"/>
                  </a:ext>
                </a:extLst>
              </a:tr>
              <a:tr h="281940">
                <a:tc>
                  <a:txBody>
                    <a:bodyPr/>
                    <a:lstStyle/>
                    <a:p>
                      <a:pPr marR="635" algn="ctr">
                        <a:lnSpc>
                          <a:spcPct val="100000"/>
                        </a:lnSpc>
                        <a:spcBef>
                          <a:spcPts val="185"/>
                        </a:spcBef>
                      </a:pPr>
                      <a:r>
                        <a:rPr sz="1550" spc="-25" dirty="0">
                          <a:latin typeface="Times New Roman"/>
                          <a:cs typeface="Times New Roman"/>
                        </a:rPr>
                        <a:t>12</a:t>
                      </a:r>
                      <a:endParaRPr sz="1550">
                        <a:latin typeface="Times New Roman"/>
                        <a:cs typeface="Times New Roman"/>
                      </a:endParaRPr>
                    </a:p>
                  </a:txBody>
                  <a:tcPr marL="0" marR="0" marT="23495" marB="0">
                    <a:lnL w="9525">
                      <a:solidFill>
                        <a:srgbClr val="000000"/>
                      </a:solidFill>
                      <a:prstDash val="solid"/>
                    </a:lnL>
                    <a:lnR w="9525">
                      <a:solidFill>
                        <a:srgbClr val="000000"/>
                      </a:solidFill>
                      <a:prstDash val="solid"/>
                    </a:lnR>
                    <a:lnT w="38100">
                      <a:solidFill>
                        <a:srgbClr val="000000"/>
                      </a:solidFill>
                      <a:prstDash val="solid"/>
                    </a:lnT>
                    <a:lnB w="9525">
                      <a:solidFill>
                        <a:srgbClr val="000000"/>
                      </a:solidFill>
                      <a:prstDash val="solid"/>
                    </a:lnB>
                  </a:tcPr>
                </a:tc>
                <a:tc>
                  <a:txBody>
                    <a:bodyPr/>
                    <a:lstStyle/>
                    <a:p>
                      <a:pPr marR="1270" algn="ctr">
                        <a:lnSpc>
                          <a:spcPct val="100000"/>
                        </a:lnSpc>
                        <a:spcBef>
                          <a:spcPts val="185"/>
                        </a:spcBef>
                      </a:pPr>
                      <a:r>
                        <a:rPr sz="1550" spc="-20" dirty="0">
                          <a:latin typeface="Noto Serif CJK JP"/>
                          <a:cs typeface="Noto Serif CJK JP"/>
                        </a:rPr>
                        <a:t>非會員</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5" dirty="0">
                          <a:latin typeface="Noto Serif CJK JP"/>
                          <a:cs typeface="Noto Serif CJK JP"/>
                        </a:rPr>
                        <a:t>中華民國工業區廠商聯合總會</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pPr>
                      <a:r>
                        <a:rPr sz="1550" spc="-15" dirty="0">
                          <a:latin typeface="Noto Serif CJK JP"/>
                          <a:cs typeface="Noto Serif CJK JP"/>
                        </a:rPr>
                        <a:t>免開收據</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185"/>
                        </a:spcBef>
                        <a:tabLst>
                          <a:tab pos="702945" algn="l"/>
                        </a:tabLst>
                      </a:pPr>
                      <a:r>
                        <a:rPr sz="1550" spc="-20" dirty="0">
                          <a:latin typeface="Noto Serif CJK JP"/>
                          <a:cs typeface="Noto Serif CJK JP"/>
                        </a:rPr>
                        <a:t>113</a:t>
                      </a:r>
                      <a:r>
                        <a:rPr sz="1550" spc="-50" dirty="0">
                          <a:latin typeface="Noto Serif CJK JP"/>
                          <a:cs typeface="Noto Serif CJK JP"/>
                        </a:rPr>
                        <a:t>年</a:t>
                      </a:r>
                      <a:r>
                        <a:rPr sz="1550" dirty="0">
                          <a:latin typeface="Noto Serif CJK JP"/>
                          <a:cs typeface="Noto Serif CJK JP"/>
                        </a:rPr>
                        <a:t>	</a:t>
                      </a:r>
                      <a:r>
                        <a:rPr sz="1550" spc="-30" dirty="0">
                          <a:latin typeface="Noto Serif CJK JP"/>
                          <a:cs typeface="Noto Serif CJK JP"/>
                        </a:rPr>
                        <a:t>贊助碳排課</a:t>
                      </a:r>
                      <a:r>
                        <a:rPr sz="1550" spc="-50" dirty="0">
                          <a:latin typeface="Noto Serif CJK JP"/>
                          <a:cs typeface="Noto Serif CJK JP"/>
                        </a:rPr>
                        <a:t>\</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97790" algn="r">
                        <a:lnSpc>
                          <a:spcPct val="100000"/>
                        </a:lnSpc>
                        <a:spcBef>
                          <a:spcPts val="114"/>
                        </a:spcBef>
                      </a:pPr>
                      <a:r>
                        <a:rPr sz="1550" spc="40" dirty="0">
                          <a:latin typeface="UKIJ CJK"/>
                          <a:cs typeface="UKIJ CJK"/>
                        </a:rPr>
                        <a:t>16,000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2"/>
                  </a:ext>
                </a:extLst>
              </a:tr>
              <a:tr h="281940">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3"/>
                  </a:ext>
                </a:extLst>
              </a:tr>
              <a:tr h="281940">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1270" algn="ctr">
                        <a:lnSpc>
                          <a:spcPct val="100000"/>
                        </a:lnSpc>
                        <a:spcBef>
                          <a:spcPts val="185"/>
                        </a:spcBef>
                      </a:pPr>
                      <a:r>
                        <a:rPr sz="1550" spc="-25" dirty="0">
                          <a:latin typeface="Noto Serif CJK JP"/>
                          <a:cs typeface="Noto Serif CJK JP"/>
                        </a:rPr>
                        <a:t>合計</a:t>
                      </a:r>
                      <a:endParaRPr sz="1550">
                        <a:latin typeface="Noto Serif CJK JP"/>
                        <a:cs typeface="Noto Serif CJK JP"/>
                      </a:endParaRPr>
                    </a:p>
                  </a:txBody>
                  <a:tcPr marL="0" marR="0" marT="234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a:lnSpc>
                          <a:spcPct val="100000"/>
                        </a:lnSpc>
                      </a:pPr>
                      <a:endParaRPr sz="1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96520" algn="r">
                        <a:lnSpc>
                          <a:spcPct val="100000"/>
                        </a:lnSpc>
                        <a:spcBef>
                          <a:spcPts val="114"/>
                        </a:spcBef>
                      </a:pPr>
                      <a:r>
                        <a:rPr sz="1550" spc="5" dirty="0">
                          <a:latin typeface="UKIJ CJK"/>
                          <a:cs typeface="UKIJ CJK"/>
                        </a:rPr>
                        <a:t>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97790" algn="r">
                        <a:lnSpc>
                          <a:spcPct val="100000"/>
                        </a:lnSpc>
                        <a:spcBef>
                          <a:spcPts val="114"/>
                        </a:spcBef>
                      </a:pPr>
                      <a:r>
                        <a:rPr sz="1550" spc="-10" dirty="0">
                          <a:latin typeface="UKIJ CJK"/>
                          <a:cs typeface="UKIJ CJK"/>
                        </a:rPr>
                        <a:t>1,500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97790" algn="r">
                        <a:lnSpc>
                          <a:spcPct val="100000"/>
                        </a:lnSpc>
                        <a:spcBef>
                          <a:spcPts val="114"/>
                        </a:spcBef>
                      </a:pPr>
                      <a:r>
                        <a:rPr sz="1550" spc="40" dirty="0">
                          <a:latin typeface="UKIJ CJK"/>
                          <a:cs typeface="UKIJ CJK"/>
                        </a:rPr>
                        <a:t>22,000</a:t>
                      </a:r>
                      <a:endParaRPr sz="1550">
                        <a:latin typeface="UKIJ CJK"/>
                        <a:cs typeface="UKIJ CJK"/>
                      </a:endParaRPr>
                    </a:p>
                  </a:txBody>
                  <a:tcPr marL="0" marR="0" marT="1460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779145"/>
            <a:ext cx="1297305" cy="788035"/>
          </a:xfrm>
          <a:prstGeom prst="rect">
            <a:avLst/>
          </a:prstGeom>
        </p:spPr>
        <p:txBody>
          <a:bodyPr vert="horz" wrap="square" lIns="0" tIns="13335" rIns="0" bIns="0" rtlCol="0">
            <a:spAutoFit/>
          </a:bodyPr>
          <a:lstStyle/>
          <a:p>
            <a:pPr marL="12700">
              <a:lnSpc>
                <a:spcPct val="100000"/>
              </a:lnSpc>
              <a:spcBef>
                <a:spcPts val="105"/>
              </a:spcBef>
            </a:pPr>
            <a:r>
              <a:rPr spc="-25" dirty="0"/>
              <a:t>議程</a:t>
            </a:r>
          </a:p>
        </p:txBody>
      </p:sp>
      <p:sp>
        <p:nvSpPr>
          <p:cNvPr id="3" name="object 3"/>
          <p:cNvSpPr txBox="1"/>
          <p:nvPr/>
        </p:nvSpPr>
        <p:spPr>
          <a:xfrm>
            <a:off x="688340" y="1837689"/>
            <a:ext cx="3102610" cy="4922520"/>
          </a:xfrm>
          <a:prstGeom prst="rect">
            <a:avLst/>
          </a:prstGeom>
        </p:spPr>
        <p:txBody>
          <a:bodyPr vert="horz" wrap="square" lIns="0" tIns="13335" rIns="0" bIns="0" rtlCol="0">
            <a:spAutoFit/>
          </a:bodyPr>
          <a:lstStyle/>
          <a:p>
            <a:pPr marL="286385" indent="-273685">
              <a:lnSpc>
                <a:spcPct val="100000"/>
              </a:lnSpc>
              <a:spcBef>
                <a:spcPts val="105"/>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一</a:t>
            </a:r>
            <a:r>
              <a:rPr sz="1700" b="1" spc="-50" dirty="0">
                <a:latin typeface="Noto Sans CJK HK"/>
                <a:cs typeface="Noto Sans CJK HK"/>
              </a:rPr>
              <a:t>)</a:t>
            </a:r>
            <a:r>
              <a:rPr sz="1700" b="1" spc="-10" dirty="0">
                <a:latin typeface="Noto Sans Mono CJK HK"/>
                <a:cs typeface="Noto Sans Mono CJK HK"/>
              </a:rPr>
              <a:t>介紹與會貴賓</a:t>
            </a:r>
            <a:endParaRPr sz="1700">
              <a:latin typeface="Noto Sans Mono CJK HK"/>
              <a:cs typeface="Noto Sans Mono CJK HK"/>
            </a:endParaRPr>
          </a:p>
          <a:p>
            <a:pPr marL="286385" indent="-273685">
              <a:lnSpc>
                <a:spcPct val="100000"/>
              </a:lnSpc>
              <a:spcBef>
                <a:spcPts val="2015"/>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二</a:t>
            </a:r>
            <a:r>
              <a:rPr sz="1700" b="1" spc="-50" dirty="0">
                <a:latin typeface="Noto Sans CJK HK"/>
                <a:cs typeface="Noto Sans CJK HK"/>
              </a:rPr>
              <a:t>)</a:t>
            </a:r>
            <a:r>
              <a:rPr sz="1700" b="1" spc="-15" dirty="0">
                <a:latin typeface="Noto Sans Mono CJK HK"/>
                <a:cs typeface="Noto Sans Mono CJK HK"/>
              </a:rPr>
              <a:t>大會開始</a:t>
            </a:r>
            <a:endParaRPr sz="1700">
              <a:latin typeface="Noto Sans Mono CJK HK"/>
              <a:cs typeface="Noto Sans Mono CJK HK"/>
            </a:endParaRPr>
          </a:p>
          <a:p>
            <a:pPr marL="286385" indent="-273685">
              <a:lnSpc>
                <a:spcPct val="100000"/>
              </a:lnSpc>
              <a:spcBef>
                <a:spcPts val="2020"/>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三</a:t>
            </a:r>
            <a:r>
              <a:rPr sz="1700" b="1" spc="-50" dirty="0">
                <a:latin typeface="Noto Sans CJK HK"/>
                <a:cs typeface="Noto Sans CJK HK"/>
              </a:rPr>
              <a:t>)</a:t>
            </a:r>
            <a:r>
              <a:rPr sz="1700" b="1" spc="-15" dirty="0">
                <a:latin typeface="Noto Sans Mono CJK HK"/>
                <a:cs typeface="Noto Sans Mono CJK HK"/>
              </a:rPr>
              <a:t>主席致詞</a:t>
            </a:r>
            <a:endParaRPr sz="1700">
              <a:latin typeface="Noto Sans Mono CJK HK"/>
              <a:cs typeface="Noto Sans Mono CJK HK"/>
            </a:endParaRPr>
          </a:p>
          <a:p>
            <a:pPr marL="286385" indent="-273685">
              <a:lnSpc>
                <a:spcPct val="100000"/>
              </a:lnSpc>
              <a:spcBef>
                <a:spcPts val="2014"/>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四</a:t>
            </a:r>
            <a:r>
              <a:rPr sz="1700" b="1" spc="-50" dirty="0">
                <a:latin typeface="Noto Sans CJK HK"/>
                <a:cs typeface="Noto Sans CJK HK"/>
              </a:rPr>
              <a:t>)</a:t>
            </a:r>
            <a:r>
              <a:rPr sz="1700" b="1" spc="-15" dirty="0">
                <a:latin typeface="Noto Sans Mono CJK HK"/>
                <a:cs typeface="Noto Sans Mono CJK HK"/>
              </a:rPr>
              <a:t>來賓致詞</a:t>
            </a:r>
            <a:endParaRPr sz="1700">
              <a:latin typeface="Noto Sans Mono CJK HK"/>
              <a:cs typeface="Noto Sans Mono CJK HK"/>
            </a:endParaRPr>
          </a:p>
          <a:p>
            <a:pPr marL="286385" indent="-273685">
              <a:lnSpc>
                <a:spcPct val="100000"/>
              </a:lnSpc>
              <a:spcBef>
                <a:spcPts val="2014"/>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五</a:t>
            </a:r>
            <a:r>
              <a:rPr sz="1700" b="1" spc="-50" dirty="0">
                <a:latin typeface="Noto Sans CJK HK"/>
                <a:cs typeface="Noto Sans CJK HK"/>
              </a:rPr>
              <a:t>)</a:t>
            </a:r>
            <a:r>
              <a:rPr sz="1700" b="1" spc="-10" dirty="0">
                <a:latin typeface="Noto Sans Mono CJK HK"/>
                <a:cs typeface="Noto Sans Mono CJK HK"/>
              </a:rPr>
              <a:t>會務工作報告</a:t>
            </a:r>
            <a:endParaRPr sz="1700">
              <a:latin typeface="Noto Sans Mono CJK HK"/>
              <a:cs typeface="Noto Sans Mono CJK HK"/>
            </a:endParaRPr>
          </a:p>
          <a:p>
            <a:pPr marL="286385" indent="-273685">
              <a:lnSpc>
                <a:spcPct val="100000"/>
              </a:lnSpc>
              <a:spcBef>
                <a:spcPts val="2020"/>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六</a:t>
            </a:r>
            <a:r>
              <a:rPr sz="1700" b="1" spc="-50" dirty="0">
                <a:latin typeface="Noto Sans CJK HK"/>
                <a:cs typeface="Noto Sans CJK HK"/>
              </a:rPr>
              <a:t>)</a:t>
            </a:r>
            <a:r>
              <a:rPr sz="1700" b="1" spc="-15" dirty="0">
                <a:latin typeface="Noto Sans Mono CJK HK"/>
                <a:cs typeface="Noto Sans Mono CJK HK"/>
              </a:rPr>
              <a:t>討論提案</a:t>
            </a:r>
            <a:endParaRPr sz="1700">
              <a:latin typeface="Noto Sans Mono CJK HK"/>
              <a:cs typeface="Noto Sans Mono CJK HK"/>
            </a:endParaRPr>
          </a:p>
          <a:p>
            <a:pPr marL="286385" indent="-273685">
              <a:lnSpc>
                <a:spcPct val="100000"/>
              </a:lnSpc>
              <a:spcBef>
                <a:spcPts val="2014"/>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七</a:t>
            </a:r>
            <a:r>
              <a:rPr sz="1700" b="1" spc="-5" dirty="0">
                <a:latin typeface="Noto Sans CJK HK"/>
                <a:cs typeface="Noto Sans CJK HK"/>
              </a:rPr>
              <a:t>) </a:t>
            </a:r>
            <a:r>
              <a:rPr sz="1700" b="1" spc="-15" dirty="0">
                <a:latin typeface="Noto Sans Mono CJK HK"/>
                <a:cs typeface="Noto Sans Mono CJK HK"/>
              </a:rPr>
              <a:t>臨時動議</a:t>
            </a:r>
            <a:endParaRPr sz="1700">
              <a:latin typeface="Noto Sans Mono CJK HK"/>
              <a:cs typeface="Noto Sans Mono CJK HK"/>
            </a:endParaRPr>
          </a:p>
          <a:p>
            <a:pPr marL="286385" indent="-273685">
              <a:lnSpc>
                <a:spcPct val="100000"/>
              </a:lnSpc>
              <a:spcBef>
                <a:spcPts val="2014"/>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八</a:t>
            </a:r>
            <a:r>
              <a:rPr sz="1700" b="1" spc="-5" dirty="0">
                <a:latin typeface="Noto Sans CJK HK"/>
                <a:cs typeface="Noto Sans CJK HK"/>
              </a:rPr>
              <a:t>) </a:t>
            </a:r>
            <a:r>
              <a:rPr sz="1700" b="1" spc="-5" dirty="0">
                <a:latin typeface="Noto Sans Mono CJK HK"/>
                <a:cs typeface="Noto Sans Mono CJK HK"/>
              </a:rPr>
              <a:t>選舉第二屆新任理事監事</a:t>
            </a:r>
            <a:endParaRPr sz="1700">
              <a:latin typeface="Noto Sans Mono CJK HK"/>
              <a:cs typeface="Noto Sans Mono CJK HK"/>
            </a:endParaRPr>
          </a:p>
          <a:p>
            <a:pPr marL="286385" indent="-273685">
              <a:lnSpc>
                <a:spcPct val="100000"/>
              </a:lnSpc>
              <a:spcBef>
                <a:spcPts val="2020"/>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九</a:t>
            </a:r>
            <a:r>
              <a:rPr sz="1700" b="1" spc="-5" dirty="0">
                <a:latin typeface="Noto Sans CJK HK"/>
                <a:cs typeface="Noto Sans CJK HK"/>
              </a:rPr>
              <a:t>) </a:t>
            </a:r>
            <a:r>
              <a:rPr sz="1700" b="1" spc="-5" dirty="0">
                <a:latin typeface="Noto Sans Mono CJK HK"/>
                <a:cs typeface="Noto Sans Mono CJK HK"/>
              </a:rPr>
              <a:t>大會主席宣布開票結果</a:t>
            </a:r>
            <a:endParaRPr sz="1700">
              <a:latin typeface="Noto Sans Mono CJK HK"/>
              <a:cs typeface="Noto Sans Mono CJK HK"/>
            </a:endParaRPr>
          </a:p>
          <a:p>
            <a:pPr marL="286385" indent="-273685">
              <a:lnSpc>
                <a:spcPct val="100000"/>
              </a:lnSpc>
              <a:spcBef>
                <a:spcPts val="2014"/>
              </a:spcBef>
              <a:buClr>
                <a:srgbClr val="616B1A"/>
              </a:buClr>
              <a:buSzPct val="94117"/>
              <a:buFont typeface="DejaVu Sans"/>
              <a:buChar char="⚫"/>
              <a:tabLst>
                <a:tab pos="286385" algn="l"/>
              </a:tabLst>
            </a:pPr>
            <a:r>
              <a:rPr sz="1700" b="1" spc="-50" dirty="0">
                <a:latin typeface="Noto Sans CJK HK"/>
                <a:cs typeface="Noto Sans CJK HK"/>
              </a:rPr>
              <a:t>(</a:t>
            </a:r>
            <a:r>
              <a:rPr sz="1700" b="1" dirty="0">
                <a:latin typeface="Noto Sans Mono CJK HK"/>
                <a:cs typeface="Noto Sans Mono CJK HK"/>
              </a:rPr>
              <a:t>十</a:t>
            </a:r>
            <a:r>
              <a:rPr sz="1700" b="1" spc="-50" dirty="0">
                <a:latin typeface="Noto Sans CJK HK"/>
                <a:cs typeface="Noto Sans CJK HK"/>
              </a:rPr>
              <a:t>)</a:t>
            </a:r>
            <a:r>
              <a:rPr sz="1700" b="1" spc="-25" dirty="0">
                <a:latin typeface="Noto Sans Mono CJK HK"/>
                <a:cs typeface="Noto Sans Mono CJK HK"/>
              </a:rPr>
              <a:t>散會</a:t>
            </a:r>
            <a:endParaRPr sz="1700">
              <a:latin typeface="Noto Sans Mono CJK HK"/>
              <a:cs typeface="Noto Sans Mono CJK H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86028" y="1220036"/>
            <a:ext cx="4343499" cy="482810"/>
          </a:xfrm>
          <a:prstGeom prst="rect">
            <a:avLst/>
          </a:prstGeom>
        </p:spPr>
      </p:pic>
      <p:pic>
        <p:nvPicPr>
          <p:cNvPr id="3" name="object 3"/>
          <p:cNvPicPr/>
          <p:nvPr/>
        </p:nvPicPr>
        <p:blipFill>
          <a:blip r:embed="rId3" cstate="print"/>
          <a:stretch>
            <a:fillRect/>
          </a:stretch>
        </p:blipFill>
        <p:spPr>
          <a:xfrm>
            <a:off x="2860422" y="2133606"/>
            <a:ext cx="6758474" cy="44984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33441" y="1822356"/>
            <a:ext cx="3158490" cy="1992630"/>
            <a:chOff x="7633441" y="1822356"/>
            <a:chExt cx="3158490" cy="1992630"/>
          </a:xfrm>
        </p:grpSpPr>
        <p:pic>
          <p:nvPicPr>
            <p:cNvPr id="3" name="object 3"/>
            <p:cNvPicPr/>
            <p:nvPr/>
          </p:nvPicPr>
          <p:blipFill>
            <a:blip r:embed="rId2" cstate="print"/>
            <a:stretch>
              <a:fillRect/>
            </a:stretch>
          </p:blipFill>
          <p:spPr>
            <a:xfrm>
              <a:off x="7633441" y="1822356"/>
              <a:ext cx="3158275" cy="1992563"/>
            </a:xfrm>
            <a:prstGeom prst="rect">
              <a:avLst/>
            </a:prstGeom>
          </p:spPr>
        </p:pic>
        <p:pic>
          <p:nvPicPr>
            <p:cNvPr id="4" name="object 4"/>
            <p:cNvPicPr/>
            <p:nvPr/>
          </p:nvPicPr>
          <p:blipFill>
            <a:blip r:embed="rId3" cstate="print"/>
            <a:stretch>
              <a:fillRect/>
            </a:stretch>
          </p:blipFill>
          <p:spPr>
            <a:xfrm>
              <a:off x="7792211" y="1981199"/>
              <a:ext cx="2660904" cy="1495044"/>
            </a:xfrm>
            <a:prstGeom prst="rect">
              <a:avLst/>
            </a:prstGeom>
          </p:spPr>
        </p:pic>
      </p:grpSp>
      <p:grpSp>
        <p:nvGrpSpPr>
          <p:cNvPr id="5" name="object 5"/>
          <p:cNvGrpSpPr/>
          <p:nvPr/>
        </p:nvGrpSpPr>
        <p:grpSpPr>
          <a:xfrm>
            <a:off x="4747259" y="0"/>
            <a:ext cx="7444740" cy="6858000"/>
            <a:chOff x="4747259" y="0"/>
            <a:chExt cx="7444740" cy="6858000"/>
          </a:xfrm>
        </p:grpSpPr>
        <p:pic>
          <p:nvPicPr>
            <p:cNvPr id="6" name="object 6"/>
            <p:cNvPicPr/>
            <p:nvPr/>
          </p:nvPicPr>
          <p:blipFill>
            <a:blip r:embed="rId4" cstate="print"/>
            <a:stretch>
              <a:fillRect/>
            </a:stretch>
          </p:blipFill>
          <p:spPr>
            <a:xfrm>
              <a:off x="9453371" y="4328159"/>
              <a:ext cx="2624328" cy="2167128"/>
            </a:xfrm>
            <a:prstGeom prst="rect">
              <a:avLst/>
            </a:prstGeom>
          </p:spPr>
        </p:pic>
        <p:pic>
          <p:nvPicPr>
            <p:cNvPr id="7" name="object 7"/>
            <p:cNvPicPr/>
            <p:nvPr/>
          </p:nvPicPr>
          <p:blipFill>
            <a:blip r:embed="rId5" cstate="print"/>
            <a:stretch>
              <a:fillRect/>
            </a:stretch>
          </p:blipFill>
          <p:spPr>
            <a:xfrm>
              <a:off x="9887711" y="0"/>
              <a:ext cx="2304287" cy="2252345"/>
            </a:xfrm>
            <a:prstGeom prst="rect">
              <a:avLst/>
            </a:prstGeom>
          </p:spPr>
        </p:pic>
        <p:pic>
          <p:nvPicPr>
            <p:cNvPr id="8" name="object 8"/>
            <p:cNvPicPr/>
            <p:nvPr/>
          </p:nvPicPr>
          <p:blipFill>
            <a:blip r:embed="rId6" cstate="print"/>
            <a:stretch>
              <a:fillRect/>
            </a:stretch>
          </p:blipFill>
          <p:spPr>
            <a:xfrm>
              <a:off x="10082783" y="184404"/>
              <a:ext cx="2109216" cy="1693164"/>
            </a:xfrm>
            <a:prstGeom prst="rect">
              <a:avLst/>
            </a:prstGeom>
          </p:spPr>
        </p:pic>
        <p:pic>
          <p:nvPicPr>
            <p:cNvPr id="9" name="object 9"/>
            <p:cNvPicPr/>
            <p:nvPr/>
          </p:nvPicPr>
          <p:blipFill>
            <a:blip r:embed="rId7" cstate="print"/>
            <a:stretch>
              <a:fillRect/>
            </a:stretch>
          </p:blipFill>
          <p:spPr>
            <a:xfrm>
              <a:off x="10283951" y="1790700"/>
              <a:ext cx="1908048" cy="2496439"/>
            </a:xfrm>
            <a:prstGeom prst="rect">
              <a:avLst/>
            </a:prstGeom>
          </p:spPr>
        </p:pic>
        <p:pic>
          <p:nvPicPr>
            <p:cNvPr id="10" name="object 10"/>
            <p:cNvPicPr/>
            <p:nvPr/>
          </p:nvPicPr>
          <p:blipFill>
            <a:blip r:embed="rId8" cstate="print"/>
            <a:stretch>
              <a:fillRect/>
            </a:stretch>
          </p:blipFill>
          <p:spPr>
            <a:xfrm>
              <a:off x="10479023" y="1985772"/>
              <a:ext cx="1431035" cy="1926335"/>
            </a:xfrm>
            <a:prstGeom prst="rect">
              <a:avLst/>
            </a:prstGeom>
          </p:spPr>
        </p:pic>
        <p:pic>
          <p:nvPicPr>
            <p:cNvPr id="11" name="object 11"/>
            <p:cNvPicPr/>
            <p:nvPr/>
          </p:nvPicPr>
          <p:blipFill>
            <a:blip r:embed="rId9" cstate="print"/>
            <a:stretch>
              <a:fillRect/>
            </a:stretch>
          </p:blipFill>
          <p:spPr>
            <a:xfrm>
              <a:off x="7328915" y="3814597"/>
              <a:ext cx="2374264" cy="3043401"/>
            </a:xfrm>
            <a:prstGeom prst="rect">
              <a:avLst/>
            </a:prstGeom>
          </p:spPr>
        </p:pic>
        <p:pic>
          <p:nvPicPr>
            <p:cNvPr id="12" name="object 12"/>
            <p:cNvPicPr/>
            <p:nvPr/>
          </p:nvPicPr>
          <p:blipFill>
            <a:blip r:embed="rId10" cstate="print"/>
            <a:stretch>
              <a:fillRect/>
            </a:stretch>
          </p:blipFill>
          <p:spPr>
            <a:xfrm>
              <a:off x="7523987" y="4009644"/>
              <a:ext cx="1804416" cy="2552700"/>
            </a:xfrm>
            <a:prstGeom prst="rect">
              <a:avLst/>
            </a:prstGeom>
          </p:spPr>
        </p:pic>
        <p:pic>
          <p:nvPicPr>
            <p:cNvPr id="13" name="object 13"/>
            <p:cNvPicPr/>
            <p:nvPr/>
          </p:nvPicPr>
          <p:blipFill>
            <a:blip r:embed="rId11" cstate="print"/>
            <a:stretch>
              <a:fillRect/>
            </a:stretch>
          </p:blipFill>
          <p:spPr>
            <a:xfrm>
              <a:off x="5304580" y="1636401"/>
              <a:ext cx="1588935" cy="1991092"/>
            </a:xfrm>
            <a:prstGeom prst="rect">
              <a:avLst/>
            </a:prstGeom>
          </p:spPr>
        </p:pic>
        <p:pic>
          <p:nvPicPr>
            <p:cNvPr id="14" name="object 14"/>
            <p:cNvPicPr/>
            <p:nvPr/>
          </p:nvPicPr>
          <p:blipFill>
            <a:blip r:embed="rId12" cstate="print"/>
            <a:stretch>
              <a:fillRect/>
            </a:stretch>
          </p:blipFill>
          <p:spPr>
            <a:xfrm>
              <a:off x="5463539" y="1795272"/>
              <a:ext cx="1091184" cy="1493519"/>
            </a:xfrm>
            <a:prstGeom prst="rect">
              <a:avLst/>
            </a:prstGeom>
          </p:spPr>
        </p:pic>
        <p:pic>
          <p:nvPicPr>
            <p:cNvPr id="15" name="object 15"/>
            <p:cNvPicPr/>
            <p:nvPr/>
          </p:nvPicPr>
          <p:blipFill>
            <a:blip r:embed="rId13" cstate="print"/>
            <a:stretch>
              <a:fillRect/>
            </a:stretch>
          </p:blipFill>
          <p:spPr>
            <a:xfrm>
              <a:off x="6359651" y="1810511"/>
              <a:ext cx="1688719" cy="2065020"/>
            </a:xfrm>
            <a:prstGeom prst="rect">
              <a:avLst/>
            </a:prstGeom>
          </p:spPr>
        </p:pic>
        <p:pic>
          <p:nvPicPr>
            <p:cNvPr id="16" name="object 16"/>
            <p:cNvPicPr/>
            <p:nvPr/>
          </p:nvPicPr>
          <p:blipFill>
            <a:blip r:embed="rId14" cstate="print"/>
            <a:stretch>
              <a:fillRect/>
            </a:stretch>
          </p:blipFill>
          <p:spPr>
            <a:xfrm>
              <a:off x="6554723" y="2005583"/>
              <a:ext cx="1118616" cy="1495044"/>
            </a:xfrm>
            <a:prstGeom prst="rect">
              <a:avLst/>
            </a:prstGeom>
          </p:spPr>
        </p:pic>
        <p:pic>
          <p:nvPicPr>
            <p:cNvPr id="17" name="object 17"/>
            <p:cNvPicPr/>
            <p:nvPr/>
          </p:nvPicPr>
          <p:blipFill>
            <a:blip r:embed="rId15" cstate="print"/>
            <a:stretch>
              <a:fillRect/>
            </a:stretch>
          </p:blipFill>
          <p:spPr>
            <a:xfrm>
              <a:off x="4747259" y="4322032"/>
              <a:ext cx="3038983" cy="2535964"/>
            </a:xfrm>
            <a:prstGeom prst="rect">
              <a:avLst/>
            </a:prstGeom>
          </p:spPr>
        </p:pic>
        <p:pic>
          <p:nvPicPr>
            <p:cNvPr id="18" name="object 18"/>
            <p:cNvPicPr/>
            <p:nvPr/>
          </p:nvPicPr>
          <p:blipFill>
            <a:blip r:embed="rId16" cstate="print"/>
            <a:stretch>
              <a:fillRect/>
            </a:stretch>
          </p:blipFill>
          <p:spPr>
            <a:xfrm>
              <a:off x="4942331" y="4517135"/>
              <a:ext cx="2468880" cy="2086356"/>
            </a:xfrm>
            <a:prstGeom prst="rect">
              <a:avLst/>
            </a:prstGeom>
          </p:spPr>
        </p:pic>
        <p:pic>
          <p:nvPicPr>
            <p:cNvPr id="19" name="object 19"/>
            <p:cNvPicPr/>
            <p:nvPr/>
          </p:nvPicPr>
          <p:blipFill>
            <a:blip r:embed="rId17" cstate="print"/>
            <a:stretch>
              <a:fillRect/>
            </a:stretch>
          </p:blipFill>
          <p:spPr>
            <a:xfrm>
              <a:off x="5333999" y="3515867"/>
              <a:ext cx="2318004" cy="1548510"/>
            </a:xfrm>
            <a:prstGeom prst="rect">
              <a:avLst/>
            </a:prstGeom>
          </p:spPr>
        </p:pic>
        <p:pic>
          <p:nvPicPr>
            <p:cNvPr id="20" name="object 20"/>
            <p:cNvPicPr/>
            <p:nvPr/>
          </p:nvPicPr>
          <p:blipFill>
            <a:blip r:embed="rId18" cstate="print"/>
            <a:stretch>
              <a:fillRect/>
            </a:stretch>
          </p:blipFill>
          <p:spPr>
            <a:xfrm>
              <a:off x="5529071" y="3710940"/>
              <a:ext cx="1748027" cy="978408"/>
            </a:xfrm>
            <a:prstGeom prst="rect">
              <a:avLst/>
            </a:prstGeom>
          </p:spPr>
        </p:pic>
      </p:grpSp>
      <p:sp>
        <p:nvSpPr>
          <p:cNvPr id="21" name="object 21"/>
          <p:cNvSpPr txBox="1"/>
          <p:nvPr/>
        </p:nvSpPr>
        <p:spPr>
          <a:xfrm>
            <a:off x="340563" y="42855"/>
            <a:ext cx="9538970" cy="2339340"/>
          </a:xfrm>
          <a:prstGeom prst="rect">
            <a:avLst/>
          </a:prstGeom>
        </p:spPr>
        <p:txBody>
          <a:bodyPr vert="horz" wrap="square" lIns="0" tIns="165735" rIns="0" bIns="0" rtlCol="0">
            <a:spAutoFit/>
          </a:bodyPr>
          <a:lstStyle/>
          <a:p>
            <a:pPr marL="4699000" indent="-342900">
              <a:lnSpc>
                <a:spcPct val="100000"/>
              </a:lnSpc>
              <a:spcBef>
                <a:spcPts val="1305"/>
              </a:spcBef>
              <a:buFont typeface="Arial"/>
              <a:buChar char="•"/>
              <a:tabLst>
                <a:tab pos="4699000" algn="l"/>
              </a:tabLst>
            </a:pPr>
            <a:r>
              <a:rPr sz="2000" b="1" spc="-20" dirty="0">
                <a:latin typeface="Noto Sans CJK HK"/>
                <a:cs typeface="Noto Sans CJK HK"/>
              </a:rPr>
              <a:t>路燈、攝影機、監視器增設</a:t>
            </a:r>
            <a:endParaRPr sz="2000">
              <a:latin typeface="Noto Sans CJK HK"/>
              <a:cs typeface="Noto Sans CJK HK"/>
            </a:endParaRPr>
          </a:p>
          <a:p>
            <a:pPr marL="4699000" indent="-342900">
              <a:lnSpc>
                <a:spcPct val="100000"/>
              </a:lnSpc>
              <a:spcBef>
                <a:spcPts val="1200"/>
              </a:spcBef>
              <a:buFont typeface="Arial"/>
              <a:buChar char="•"/>
              <a:tabLst>
                <a:tab pos="4699000" algn="l"/>
              </a:tabLst>
            </a:pPr>
            <a:r>
              <a:rPr sz="2000" b="1" spc="-20" dirty="0">
                <a:latin typeface="Noto Sans CJK HK"/>
                <a:cs typeface="Noto Sans CJK HK"/>
              </a:rPr>
              <a:t>人孔蓋改善、野狗、垃圾車、割草碎石子</a:t>
            </a:r>
            <a:endParaRPr sz="2000">
              <a:latin typeface="Noto Sans CJK HK"/>
              <a:cs typeface="Noto Sans CJK HK"/>
            </a:endParaRPr>
          </a:p>
          <a:p>
            <a:pPr marL="4699000" indent="-342900">
              <a:lnSpc>
                <a:spcPts val="2145"/>
              </a:lnSpc>
              <a:spcBef>
                <a:spcPts val="1200"/>
              </a:spcBef>
              <a:buFont typeface="Arial"/>
              <a:buChar char="•"/>
              <a:tabLst>
                <a:tab pos="4699000" algn="l"/>
              </a:tabLst>
            </a:pPr>
            <a:r>
              <a:rPr sz="2000" b="1" spc="-10" dirty="0">
                <a:latin typeface="Noto Sans CJK HK"/>
                <a:cs typeface="Noto Sans CJK HK"/>
              </a:rPr>
              <a:t>產學合作機會</a:t>
            </a:r>
            <a:r>
              <a:rPr sz="2000" b="1" dirty="0">
                <a:latin typeface="Noto Sans CJK HK"/>
                <a:cs typeface="Noto Sans CJK HK"/>
              </a:rPr>
              <a:t>（</a:t>
            </a:r>
            <a:r>
              <a:rPr sz="2000" b="1" spc="-10" dirty="0">
                <a:latin typeface="Noto Sans CJK HK"/>
                <a:cs typeface="Noto Sans CJK HK"/>
              </a:rPr>
              <a:t>崑山科技大學</a:t>
            </a:r>
            <a:r>
              <a:rPr sz="2000" b="1" dirty="0">
                <a:latin typeface="Noto Sans CJK HK"/>
                <a:cs typeface="Noto Sans CJK HK"/>
              </a:rPr>
              <a:t>）</a:t>
            </a:r>
            <a:r>
              <a:rPr sz="2000" b="1" spc="-25" dirty="0">
                <a:latin typeface="Noto Sans CJK HK"/>
                <a:cs typeface="Noto Sans CJK HK"/>
              </a:rPr>
              <a:t>合作備忘錄</a:t>
            </a:r>
            <a:endParaRPr sz="2000">
              <a:latin typeface="Noto Sans CJK HK"/>
              <a:cs typeface="Noto Sans CJK HK"/>
            </a:endParaRPr>
          </a:p>
          <a:p>
            <a:pPr marL="354965" indent="-342265">
              <a:lnSpc>
                <a:spcPts val="2385"/>
              </a:lnSpc>
              <a:buFont typeface="Arial"/>
              <a:buChar char="•"/>
              <a:tabLst>
                <a:tab pos="354965" algn="l"/>
              </a:tabLst>
            </a:pPr>
            <a:r>
              <a:rPr sz="2200" b="1" spc="-35" dirty="0">
                <a:latin typeface="Noto Sans CJK HK"/>
                <a:cs typeface="Noto Sans CJK HK"/>
              </a:rPr>
              <a:t>郵務代收：積極協調郵務代收、</a:t>
            </a:r>
            <a:endParaRPr sz="2200">
              <a:latin typeface="Noto Sans CJK HK"/>
              <a:cs typeface="Noto Sans CJK HK"/>
            </a:endParaRPr>
          </a:p>
          <a:p>
            <a:pPr marL="355600" marR="5544820">
              <a:lnSpc>
                <a:spcPct val="100000"/>
              </a:lnSpc>
            </a:pPr>
            <a:r>
              <a:rPr sz="2200" b="1" spc="-35" dirty="0">
                <a:latin typeface="Noto Sans CJK HK"/>
                <a:cs typeface="Noto Sans CJK HK"/>
              </a:rPr>
              <a:t>與感謝服務中心協助爭取設置</a:t>
            </a:r>
            <a:r>
              <a:rPr sz="2200" b="1" spc="-40" dirty="0">
                <a:latin typeface="Noto Sans CJK HK"/>
                <a:cs typeface="Noto Sans CJK HK"/>
              </a:rPr>
              <a:t>郵筒</a:t>
            </a:r>
            <a:endParaRPr sz="2200">
              <a:latin typeface="Noto Sans CJK HK"/>
              <a:cs typeface="Noto Sans CJK HK"/>
            </a:endParaRPr>
          </a:p>
        </p:txBody>
      </p:sp>
      <p:grpSp>
        <p:nvGrpSpPr>
          <p:cNvPr id="22" name="object 22"/>
          <p:cNvGrpSpPr/>
          <p:nvPr/>
        </p:nvGrpSpPr>
        <p:grpSpPr>
          <a:xfrm>
            <a:off x="0" y="2173223"/>
            <a:ext cx="5361940" cy="3662679"/>
            <a:chOff x="0" y="2173223"/>
            <a:chExt cx="5361940" cy="3662679"/>
          </a:xfrm>
        </p:grpSpPr>
        <p:pic>
          <p:nvPicPr>
            <p:cNvPr id="23" name="object 23"/>
            <p:cNvPicPr/>
            <p:nvPr/>
          </p:nvPicPr>
          <p:blipFill>
            <a:blip r:embed="rId19" cstate="print"/>
            <a:stretch>
              <a:fillRect/>
            </a:stretch>
          </p:blipFill>
          <p:spPr>
            <a:xfrm>
              <a:off x="3115055" y="2270759"/>
              <a:ext cx="2246375" cy="2199259"/>
            </a:xfrm>
            <a:prstGeom prst="rect">
              <a:avLst/>
            </a:prstGeom>
          </p:spPr>
        </p:pic>
        <p:pic>
          <p:nvPicPr>
            <p:cNvPr id="24" name="object 24"/>
            <p:cNvPicPr/>
            <p:nvPr/>
          </p:nvPicPr>
          <p:blipFill>
            <a:blip r:embed="rId20" cstate="print"/>
            <a:stretch>
              <a:fillRect/>
            </a:stretch>
          </p:blipFill>
          <p:spPr>
            <a:xfrm>
              <a:off x="3310128" y="2465831"/>
              <a:ext cx="1676400" cy="1629156"/>
            </a:xfrm>
            <a:prstGeom prst="rect">
              <a:avLst/>
            </a:prstGeom>
          </p:spPr>
        </p:pic>
        <p:pic>
          <p:nvPicPr>
            <p:cNvPr id="25" name="object 25"/>
            <p:cNvPicPr/>
            <p:nvPr/>
          </p:nvPicPr>
          <p:blipFill>
            <a:blip r:embed="rId21" cstate="print"/>
            <a:stretch>
              <a:fillRect/>
            </a:stretch>
          </p:blipFill>
          <p:spPr>
            <a:xfrm>
              <a:off x="0" y="2173223"/>
              <a:ext cx="3480816" cy="2394204"/>
            </a:xfrm>
            <a:prstGeom prst="rect">
              <a:avLst/>
            </a:prstGeom>
          </p:spPr>
        </p:pic>
        <p:pic>
          <p:nvPicPr>
            <p:cNvPr id="26" name="object 26"/>
            <p:cNvPicPr/>
            <p:nvPr/>
          </p:nvPicPr>
          <p:blipFill>
            <a:blip r:embed="rId22" cstate="print"/>
            <a:stretch>
              <a:fillRect/>
            </a:stretch>
          </p:blipFill>
          <p:spPr>
            <a:xfrm>
              <a:off x="0" y="2368295"/>
              <a:ext cx="3105912" cy="1824227"/>
            </a:xfrm>
            <a:prstGeom prst="rect">
              <a:avLst/>
            </a:prstGeom>
          </p:spPr>
        </p:pic>
        <p:pic>
          <p:nvPicPr>
            <p:cNvPr id="27" name="object 27"/>
            <p:cNvPicPr/>
            <p:nvPr/>
          </p:nvPicPr>
          <p:blipFill>
            <a:blip r:embed="rId23" cstate="print"/>
            <a:stretch>
              <a:fillRect/>
            </a:stretch>
          </p:blipFill>
          <p:spPr>
            <a:xfrm>
              <a:off x="1132332" y="3759707"/>
              <a:ext cx="2479547" cy="2075688"/>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2090" y="2949956"/>
            <a:ext cx="4843145" cy="788035"/>
          </a:xfrm>
          <a:prstGeom prst="rect">
            <a:avLst/>
          </a:prstGeom>
        </p:spPr>
        <p:txBody>
          <a:bodyPr vert="horz" wrap="square" lIns="0" tIns="13335" rIns="0" bIns="0" rtlCol="0">
            <a:spAutoFit/>
          </a:bodyPr>
          <a:lstStyle/>
          <a:p>
            <a:pPr marL="12700">
              <a:lnSpc>
                <a:spcPct val="100000"/>
              </a:lnSpc>
              <a:spcBef>
                <a:spcPts val="105"/>
              </a:spcBef>
            </a:pPr>
            <a:r>
              <a:rPr spc="135" dirty="0"/>
              <a:t>5</a:t>
            </a:r>
            <a:r>
              <a:rPr spc="-10" dirty="0"/>
              <a:t>、聯誼餐敘活動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9075" y="438912"/>
            <a:ext cx="2836545" cy="647700"/>
          </a:xfrm>
          <a:prstGeom prst="rect">
            <a:avLst/>
          </a:prstGeom>
          <a:solidFill>
            <a:srgbClr val="FFFF99"/>
          </a:solidFill>
          <a:ln w="9525">
            <a:solidFill>
              <a:srgbClr val="E2DED1"/>
            </a:solidFill>
          </a:ln>
        </p:spPr>
        <p:txBody>
          <a:bodyPr vert="horz" wrap="square" lIns="0" tIns="31115" rIns="0" bIns="0" rtlCol="0">
            <a:spAutoFit/>
          </a:bodyPr>
          <a:lstStyle/>
          <a:p>
            <a:pPr marL="91440">
              <a:lnSpc>
                <a:spcPct val="100000"/>
              </a:lnSpc>
              <a:spcBef>
                <a:spcPts val="245"/>
              </a:spcBef>
            </a:pPr>
            <a:r>
              <a:rPr sz="1800" spc="-10" dirty="0">
                <a:latin typeface="Asana Math"/>
                <a:cs typeface="Asana Math"/>
              </a:rPr>
              <a:t>Part1</a:t>
            </a:r>
            <a:endParaRPr sz="1800">
              <a:latin typeface="Asana Math"/>
              <a:cs typeface="Asana Math"/>
            </a:endParaRPr>
          </a:p>
          <a:p>
            <a:pPr marL="91440">
              <a:lnSpc>
                <a:spcPct val="100000"/>
              </a:lnSpc>
              <a:spcBef>
                <a:spcPts val="10"/>
              </a:spcBef>
            </a:pPr>
            <a:r>
              <a:rPr sz="1800" dirty="0">
                <a:latin typeface="Asana Math"/>
                <a:cs typeface="Asana Math"/>
              </a:rPr>
              <a:t>5/16</a:t>
            </a:r>
            <a:r>
              <a:rPr sz="1800" spc="-10" dirty="0">
                <a:latin typeface="Noto Serif CJK JP"/>
                <a:cs typeface="Noto Serif CJK JP"/>
              </a:rPr>
              <a:t>桃山日本料理餐廳</a:t>
            </a:r>
            <a:endParaRPr sz="1800">
              <a:latin typeface="Noto Serif CJK JP"/>
              <a:cs typeface="Noto Serif CJK JP"/>
            </a:endParaRPr>
          </a:p>
        </p:txBody>
      </p:sp>
      <p:pic>
        <p:nvPicPr>
          <p:cNvPr id="3" name="object 3"/>
          <p:cNvPicPr/>
          <p:nvPr/>
        </p:nvPicPr>
        <p:blipFill>
          <a:blip r:embed="rId2" cstate="print"/>
          <a:stretch>
            <a:fillRect/>
          </a:stretch>
        </p:blipFill>
        <p:spPr>
          <a:xfrm>
            <a:off x="6096000" y="2301421"/>
            <a:ext cx="4975859" cy="4556575"/>
          </a:xfrm>
          <a:prstGeom prst="rect">
            <a:avLst/>
          </a:prstGeom>
        </p:spPr>
      </p:pic>
      <p:grpSp>
        <p:nvGrpSpPr>
          <p:cNvPr id="4" name="object 4"/>
          <p:cNvGrpSpPr/>
          <p:nvPr/>
        </p:nvGrpSpPr>
        <p:grpSpPr>
          <a:xfrm>
            <a:off x="160020" y="0"/>
            <a:ext cx="11482070" cy="6858000"/>
            <a:chOff x="160020" y="0"/>
            <a:chExt cx="11482070" cy="6858000"/>
          </a:xfrm>
        </p:grpSpPr>
        <p:pic>
          <p:nvPicPr>
            <p:cNvPr id="5" name="object 5"/>
            <p:cNvPicPr/>
            <p:nvPr/>
          </p:nvPicPr>
          <p:blipFill>
            <a:blip r:embed="rId3" cstate="print"/>
            <a:stretch>
              <a:fillRect/>
            </a:stretch>
          </p:blipFill>
          <p:spPr>
            <a:xfrm>
              <a:off x="160020" y="3200399"/>
              <a:ext cx="2743200" cy="3657598"/>
            </a:xfrm>
            <a:prstGeom prst="rect">
              <a:avLst/>
            </a:prstGeom>
          </p:spPr>
        </p:pic>
        <p:pic>
          <p:nvPicPr>
            <p:cNvPr id="6" name="object 6"/>
            <p:cNvPicPr/>
            <p:nvPr/>
          </p:nvPicPr>
          <p:blipFill>
            <a:blip r:embed="rId4" cstate="print"/>
            <a:stretch>
              <a:fillRect/>
            </a:stretch>
          </p:blipFill>
          <p:spPr>
            <a:xfrm>
              <a:off x="8918448" y="0"/>
              <a:ext cx="2723388" cy="2043684"/>
            </a:xfrm>
            <a:prstGeom prst="rect">
              <a:avLst/>
            </a:prstGeom>
          </p:spPr>
        </p:pic>
        <p:pic>
          <p:nvPicPr>
            <p:cNvPr id="7" name="object 7"/>
            <p:cNvPicPr/>
            <p:nvPr/>
          </p:nvPicPr>
          <p:blipFill>
            <a:blip r:embed="rId5" cstate="print"/>
            <a:stretch>
              <a:fillRect/>
            </a:stretch>
          </p:blipFill>
          <p:spPr>
            <a:xfrm>
              <a:off x="6281928" y="76200"/>
              <a:ext cx="2593848" cy="1946148"/>
            </a:xfrm>
            <a:prstGeom prst="rect">
              <a:avLst/>
            </a:prstGeom>
          </p:spPr>
        </p:pic>
        <p:pic>
          <p:nvPicPr>
            <p:cNvPr id="8" name="object 8"/>
            <p:cNvPicPr/>
            <p:nvPr/>
          </p:nvPicPr>
          <p:blipFill>
            <a:blip r:embed="rId6" cstate="print"/>
            <a:stretch>
              <a:fillRect/>
            </a:stretch>
          </p:blipFill>
          <p:spPr>
            <a:xfrm>
              <a:off x="519684" y="1251203"/>
              <a:ext cx="2903219" cy="2177796"/>
            </a:xfrm>
            <a:prstGeom prst="rect">
              <a:avLst/>
            </a:prstGeom>
          </p:spPr>
        </p:pic>
        <p:pic>
          <p:nvPicPr>
            <p:cNvPr id="9" name="object 9"/>
            <p:cNvPicPr/>
            <p:nvPr/>
          </p:nvPicPr>
          <p:blipFill>
            <a:blip r:embed="rId7" cstate="print"/>
            <a:stretch>
              <a:fillRect/>
            </a:stretch>
          </p:blipFill>
          <p:spPr>
            <a:xfrm>
              <a:off x="2447543" y="2926079"/>
              <a:ext cx="3020568" cy="2266188"/>
            </a:xfrm>
            <a:prstGeom prst="rect">
              <a:avLst/>
            </a:prstGeom>
          </p:spPr>
        </p:pic>
      </p:grpSp>
      <p:sp>
        <p:nvSpPr>
          <p:cNvPr id="10" name="object 10"/>
          <p:cNvSpPr txBox="1"/>
          <p:nvPr/>
        </p:nvSpPr>
        <p:spPr>
          <a:xfrm>
            <a:off x="6565392" y="2279904"/>
            <a:ext cx="1899285" cy="646430"/>
          </a:xfrm>
          <a:prstGeom prst="rect">
            <a:avLst/>
          </a:prstGeom>
          <a:solidFill>
            <a:srgbClr val="FFFF99"/>
          </a:solidFill>
          <a:ln w="9525">
            <a:solidFill>
              <a:srgbClr val="E2DED1"/>
            </a:solidFill>
          </a:ln>
        </p:spPr>
        <p:txBody>
          <a:bodyPr vert="horz" wrap="square" lIns="0" tIns="31115" rIns="0" bIns="0" rtlCol="0">
            <a:spAutoFit/>
          </a:bodyPr>
          <a:lstStyle/>
          <a:p>
            <a:pPr marL="92075">
              <a:lnSpc>
                <a:spcPct val="100000"/>
              </a:lnSpc>
              <a:spcBef>
                <a:spcPts val="245"/>
              </a:spcBef>
            </a:pPr>
            <a:r>
              <a:rPr sz="1800" spc="-10" dirty="0">
                <a:latin typeface="Asana Math"/>
                <a:cs typeface="Asana Math"/>
              </a:rPr>
              <a:t>Part3</a:t>
            </a:r>
            <a:endParaRPr sz="1800">
              <a:latin typeface="Asana Math"/>
              <a:cs typeface="Asana Math"/>
            </a:endParaRPr>
          </a:p>
          <a:p>
            <a:pPr marL="92075">
              <a:lnSpc>
                <a:spcPct val="100000"/>
              </a:lnSpc>
              <a:spcBef>
                <a:spcPts val="10"/>
              </a:spcBef>
            </a:pPr>
            <a:r>
              <a:rPr sz="1800" dirty="0">
                <a:latin typeface="Asana Math"/>
                <a:cs typeface="Asana Math"/>
              </a:rPr>
              <a:t>6/13</a:t>
            </a:r>
            <a:r>
              <a:rPr sz="1800" spc="-10" dirty="0">
                <a:latin typeface="Noto Serif CJK JP"/>
                <a:cs typeface="Noto Serif CJK JP"/>
              </a:rPr>
              <a:t>欣福龍餐廳</a:t>
            </a:r>
            <a:endParaRPr sz="1800">
              <a:latin typeface="Noto Serif CJK JP"/>
              <a:cs typeface="Noto Serif CJK JP"/>
            </a:endParaRPr>
          </a:p>
        </p:txBody>
      </p:sp>
      <p:sp>
        <p:nvSpPr>
          <p:cNvPr id="11" name="object 11"/>
          <p:cNvSpPr txBox="1"/>
          <p:nvPr/>
        </p:nvSpPr>
        <p:spPr>
          <a:xfrm>
            <a:off x="4815840" y="94488"/>
            <a:ext cx="1958339" cy="647700"/>
          </a:xfrm>
          <a:prstGeom prst="rect">
            <a:avLst/>
          </a:prstGeom>
          <a:solidFill>
            <a:srgbClr val="FFFF99"/>
          </a:solidFill>
          <a:ln w="9525">
            <a:solidFill>
              <a:srgbClr val="E2DED1"/>
            </a:solidFill>
          </a:ln>
        </p:spPr>
        <p:txBody>
          <a:bodyPr vert="horz" wrap="square" lIns="0" tIns="31115" rIns="0" bIns="0" rtlCol="0">
            <a:spAutoFit/>
          </a:bodyPr>
          <a:lstStyle/>
          <a:p>
            <a:pPr marL="92075">
              <a:lnSpc>
                <a:spcPct val="100000"/>
              </a:lnSpc>
              <a:spcBef>
                <a:spcPts val="245"/>
              </a:spcBef>
            </a:pPr>
            <a:r>
              <a:rPr sz="1800" spc="-10" dirty="0">
                <a:latin typeface="Asana Math"/>
                <a:cs typeface="Asana Math"/>
              </a:rPr>
              <a:t>Part2</a:t>
            </a:r>
            <a:endParaRPr sz="1800">
              <a:latin typeface="Asana Math"/>
              <a:cs typeface="Asana Math"/>
            </a:endParaRPr>
          </a:p>
          <a:p>
            <a:pPr marL="92075">
              <a:lnSpc>
                <a:spcPct val="100000"/>
              </a:lnSpc>
              <a:spcBef>
                <a:spcPts val="15"/>
              </a:spcBef>
            </a:pPr>
            <a:r>
              <a:rPr sz="1800" dirty="0">
                <a:latin typeface="Asana Math"/>
                <a:cs typeface="Asana Math"/>
              </a:rPr>
              <a:t>5/30</a:t>
            </a:r>
            <a:r>
              <a:rPr sz="1800" spc="-10" dirty="0">
                <a:latin typeface="Noto Serif CJK JP"/>
                <a:cs typeface="Noto Serif CJK JP"/>
              </a:rPr>
              <a:t>海鮮島餐廳</a:t>
            </a:r>
            <a:endParaRPr sz="1800">
              <a:latin typeface="Noto Serif CJK JP"/>
              <a:cs typeface="Noto Serif CJK J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0327" y="550163"/>
            <a:ext cx="2472055" cy="646430"/>
          </a:xfrm>
          <a:prstGeom prst="rect">
            <a:avLst/>
          </a:prstGeom>
          <a:solidFill>
            <a:srgbClr val="FFFF99"/>
          </a:solidFill>
          <a:ln w="9525">
            <a:solidFill>
              <a:srgbClr val="E2DED1"/>
            </a:solidFill>
          </a:ln>
        </p:spPr>
        <p:txBody>
          <a:bodyPr vert="horz" wrap="square" lIns="0" tIns="30480" rIns="0" bIns="0" rtlCol="0">
            <a:spAutoFit/>
          </a:bodyPr>
          <a:lstStyle/>
          <a:p>
            <a:pPr marL="91440">
              <a:lnSpc>
                <a:spcPct val="100000"/>
              </a:lnSpc>
              <a:spcBef>
                <a:spcPts val="240"/>
              </a:spcBef>
            </a:pPr>
            <a:r>
              <a:rPr sz="1800" spc="-10" dirty="0">
                <a:latin typeface="Asana Math"/>
                <a:cs typeface="Asana Math"/>
              </a:rPr>
              <a:t>Part4</a:t>
            </a:r>
            <a:endParaRPr sz="1800">
              <a:latin typeface="Asana Math"/>
              <a:cs typeface="Asana Math"/>
            </a:endParaRPr>
          </a:p>
          <a:p>
            <a:pPr marL="91440">
              <a:lnSpc>
                <a:spcPct val="100000"/>
              </a:lnSpc>
              <a:spcBef>
                <a:spcPts val="10"/>
              </a:spcBef>
            </a:pPr>
            <a:r>
              <a:rPr sz="1800" dirty="0">
                <a:latin typeface="Asana Math"/>
                <a:cs typeface="Asana Math"/>
              </a:rPr>
              <a:t>6/27</a:t>
            </a:r>
            <a:r>
              <a:rPr sz="1800" spc="-10" dirty="0">
                <a:latin typeface="Noto Serif CJK JP"/>
                <a:cs typeface="Noto Serif CJK JP"/>
              </a:rPr>
              <a:t>金富菊餐廳</a:t>
            </a:r>
            <a:endParaRPr sz="1800">
              <a:latin typeface="Noto Serif CJK JP"/>
              <a:cs typeface="Noto Serif CJK JP"/>
            </a:endParaRPr>
          </a:p>
        </p:txBody>
      </p:sp>
      <p:grpSp>
        <p:nvGrpSpPr>
          <p:cNvPr id="3" name="object 3"/>
          <p:cNvGrpSpPr/>
          <p:nvPr/>
        </p:nvGrpSpPr>
        <p:grpSpPr>
          <a:xfrm>
            <a:off x="431291" y="1537716"/>
            <a:ext cx="5474335" cy="5011420"/>
            <a:chOff x="431291" y="1537716"/>
            <a:chExt cx="5474335" cy="5011420"/>
          </a:xfrm>
        </p:grpSpPr>
        <p:pic>
          <p:nvPicPr>
            <p:cNvPr id="4" name="object 4"/>
            <p:cNvPicPr/>
            <p:nvPr/>
          </p:nvPicPr>
          <p:blipFill>
            <a:blip r:embed="rId2" cstate="print"/>
            <a:stretch>
              <a:fillRect/>
            </a:stretch>
          </p:blipFill>
          <p:spPr>
            <a:xfrm>
              <a:off x="431291" y="1537716"/>
              <a:ext cx="5474208" cy="3098292"/>
            </a:xfrm>
            <a:prstGeom prst="rect">
              <a:avLst/>
            </a:prstGeom>
          </p:spPr>
        </p:pic>
        <p:pic>
          <p:nvPicPr>
            <p:cNvPr id="5" name="object 5"/>
            <p:cNvPicPr/>
            <p:nvPr/>
          </p:nvPicPr>
          <p:blipFill>
            <a:blip r:embed="rId3" cstate="print"/>
            <a:stretch>
              <a:fillRect/>
            </a:stretch>
          </p:blipFill>
          <p:spPr>
            <a:xfrm>
              <a:off x="838200" y="4008120"/>
              <a:ext cx="3386328" cy="2540507"/>
            </a:xfrm>
            <a:prstGeom prst="rect">
              <a:avLst/>
            </a:prstGeom>
          </p:spPr>
        </p:pic>
      </p:grpSp>
      <p:sp>
        <p:nvSpPr>
          <p:cNvPr id="6" name="object 6"/>
          <p:cNvSpPr txBox="1"/>
          <p:nvPr/>
        </p:nvSpPr>
        <p:spPr>
          <a:xfrm>
            <a:off x="7248143" y="795527"/>
            <a:ext cx="3386454" cy="646430"/>
          </a:xfrm>
          <a:prstGeom prst="rect">
            <a:avLst/>
          </a:prstGeom>
          <a:solidFill>
            <a:srgbClr val="FFFF99"/>
          </a:solidFill>
          <a:ln w="9525">
            <a:solidFill>
              <a:srgbClr val="E2DED1"/>
            </a:solidFill>
          </a:ln>
        </p:spPr>
        <p:txBody>
          <a:bodyPr vert="horz" wrap="square" lIns="0" tIns="31114" rIns="0" bIns="0" rtlCol="0">
            <a:spAutoFit/>
          </a:bodyPr>
          <a:lstStyle/>
          <a:p>
            <a:pPr marL="91440">
              <a:lnSpc>
                <a:spcPct val="100000"/>
              </a:lnSpc>
              <a:spcBef>
                <a:spcPts val="244"/>
              </a:spcBef>
            </a:pPr>
            <a:r>
              <a:rPr sz="1800" spc="-10" dirty="0">
                <a:latin typeface="Asana Math"/>
                <a:cs typeface="Asana Math"/>
              </a:rPr>
              <a:t>Part5</a:t>
            </a:r>
            <a:endParaRPr sz="1800">
              <a:latin typeface="Asana Math"/>
              <a:cs typeface="Asana Math"/>
            </a:endParaRPr>
          </a:p>
          <a:p>
            <a:pPr marL="91440">
              <a:lnSpc>
                <a:spcPct val="100000"/>
              </a:lnSpc>
              <a:spcBef>
                <a:spcPts val="10"/>
              </a:spcBef>
            </a:pPr>
            <a:r>
              <a:rPr sz="1800" dirty="0">
                <a:latin typeface="Asana Math"/>
                <a:cs typeface="Asana Math"/>
              </a:rPr>
              <a:t>7/12</a:t>
            </a:r>
            <a:r>
              <a:rPr sz="1800" spc="-10" dirty="0">
                <a:latin typeface="Noto Serif CJK JP"/>
                <a:cs typeface="Noto Serif CJK JP"/>
              </a:rPr>
              <a:t>雲象泰式料理餐廳</a:t>
            </a:r>
            <a:endParaRPr sz="1800">
              <a:latin typeface="Noto Serif CJK JP"/>
              <a:cs typeface="Noto Serif CJK JP"/>
            </a:endParaRPr>
          </a:p>
        </p:txBody>
      </p:sp>
      <p:grpSp>
        <p:nvGrpSpPr>
          <p:cNvPr id="7" name="object 7"/>
          <p:cNvGrpSpPr/>
          <p:nvPr/>
        </p:nvGrpSpPr>
        <p:grpSpPr>
          <a:xfrm>
            <a:off x="6187440" y="1647444"/>
            <a:ext cx="6004560" cy="5210810"/>
            <a:chOff x="6187440" y="1647444"/>
            <a:chExt cx="6004560" cy="5210810"/>
          </a:xfrm>
        </p:grpSpPr>
        <p:pic>
          <p:nvPicPr>
            <p:cNvPr id="8" name="object 8"/>
            <p:cNvPicPr/>
            <p:nvPr/>
          </p:nvPicPr>
          <p:blipFill>
            <a:blip r:embed="rId4" cstate="print"/>
            <a:stretch>
              <a:fillRect/>
            </a:stretch>
          </p:blipFill>
          <p:spPr>
            <a:xfrm>
              <a:off x="7338060" y="1647444"/>
              <a:ext cx="3572255" cy="2679191"/>
            </a:xfrm>
            <a:prstGeom prst="rect">
              <a:avLst/>
            </a:prstGeom>
          </p:spPr>
        </p:pic>
        <p:pic>
          <p:nvPicPr>
            <p:cNvPr id="9" name="object 9"/>
            <p:cNvPicPr/>
            <p:nvPr/>
          </p:nvPicPr>
          <p:blipFill>
            <a:blip r:embed="rId5" cstate="print"/>
            <a:stretch>
              <a:fillRect/>
            </a:stretch>
          </p:blipFill>
          <p:spPr>
            <a:xfrm>
              <a:off x="9229344" y="3636264"/>
              <a:ext cx="2962655" cy="2221992"/>
            </a:xfrm>
            <a:prstGeom prst="rect">
              <a:avLst/>
            </a:prstGeom>
          </p:spPr>
        </p:pic>
        <p:pic>
          <p:nvPicPr>
            <p:cNvPr id="10" name="object 10"/>
            <p:cNvPicPr/>
            <p:nvPr/>
          </p:nvPicPr>
          <p:blipFill>
            <a:blip r:embed="rId6" cstate="print"/>
            <a:stretch>
              <a:fillRect/>
            </a:stretch>
          </p:blipFill>
          <p:spPr>
            <a:xfrm>
              <a:off x="6187440" y="4480559"/>
              <a:ext cx="3387852" cy="237743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998" y="816990"/>
            <a:ext cx="3572510" cy="788035"/>
          </a:xfrm>
          <a:prstGeom prst="rect">
            <a:avLst/>
          </a:prstGeom>
        </p:spPr>
        <p:txBody>
          <a:bodyPr vert="horz" wrap="square" lIns="0" tIns="13335" rIns="0" bIns="0" rtlCol="0">
            <a:spAutoFit/>
          </a:bodyPr>
          <a:lstStyle/>
          <a:p>
            <a:pPr marL="12700">
              <a:lnSpc>
                <a:spcPct val="100000"/>
              </a:lnSpc>
              <a:spcBef>
                <a:spcPts val="105"/>
              </a:spcBef>
            </a:pPr>
            <a:r>
              <a:rPr spc="140" dirty="0"/>
              <a:t>6</a:t>
            </a:r>
            <a:r>
              <a:rPr spc="-10" dirty="0"/>
              <a:t>、敦親睦鄰</a:t>
            </a:r>
          </a:p>
        </p:txBody>
      </p:sp>
      <p:sp>
        <p:nvSpPr>
          <p:cNvPr id="3" name="object 3"/>
          <p:cNvSpPr txBox="1"/>
          <p:nvPr/>
        </p:nvSpPr>
        <p:spPr>
          <a:xfrm>
            <a:off x="204215" y="1895855"/>
            <a:ext cx="4051300" cy="370840"/>
          </a:xfrm>
          <a:prstGeom prst="rect">
            <a:avLst/>
          </a:prstGeom>
          <a:solidFill>
            <a:srgbClr val="D9E188"/>
          </a:solidFill>
          <a:ln w="9525">
            <a:solidFill>
              <a:srgbClr val="E2DED1"/>
            </a:solidFill>
          </a:ln>
        </p:spPr>
        <p:txBody>
          <a:bodyPr vert="horz" wrap="square" lIns="0" tIns="33020" rIns="0" bIns="0" rtlCol="0">
            <a:spAutoFit/>
          </a:bodyPr>
          <a:lstStyle/>
          <a:p>
            <a:pPr marL="90805">
              <a:lnSpc>
                <a:spcPct val="100000"/>
              </a:lnSpc>
              <a:spcBef>
                <a:spcPts val="260"/>
              </a:spcBef>
            </a:pPr>
            <a:r>
              <a:rPr sz="1800" dirty="0">
                <a:latin typeface="Asana Math"/>
                <a:cs typeface="Asana Math"/>
              </a:rPr>
              <a:t>5/7</a:t>
            </a:r>
            <a:r>
              <a:rPr sz="1800" spc="-5" dirty="0">
                <a:latin typeface="Noto Serif CJK JP"/>
                <a:cs typeface="Noto Serif CJK JP"/>
              </a:rPr>
              <a:t>安平產業園區</a:t>
            </a:r>
            <a:r>
              <a:rPr sz="1800" spc="-10" dirty="0">
                <a:latin typeface="Asana Math"/>
                <a:cs typeface="Asana Math"/>
              </a:rPr>
              <a:t>113</a:t>
            </a:r>
            <a:r>
              <a:rPr sz="1800" spc="-10" dirty="0">
                <a:latin typeface="Noto Serif CJK JP"/>
                <a:cs typeface="Noto Serif CJK JP"/>
              </a:rPr>
              <a:t>年新春聯歡晚會</a:t>
            </a:r>
            <a:endParaRPr sz="1800">
              <a:latin typeface="Noto Serif CJK JP"/>
              <a:cs typeface="Noto Serif CJK JP"/>
            </a:endParaRPr>
          </a:p>
        </p:txBody>
      </p:sp>
      <p:grpSp>
        <p:nvGrpSpPr>
          <p:cNvPr id="4" name="object 4"/>
          <p:cNvGrpSpPr/>
          <p:nvPr/>
        </p:nvGrpSpPr>
        <p:grpSpPr>
          <a:xfrm>
            <a:off x="9464040" y="4216908"/>
            <a:ext cx="2727960" cy="2520950"/>
            <a:chOff x="9464040" y="4216908"/>
            <a:chExt cx="2727960" cy="2520950"/>
          </a:xfrm>
        </p:grpSpPr>
        <p:pic>
          <p:nvPicPr>
            <p:cNvPr id="5" name="object 5"/>
            <p:cNvPicPr/>
            <p:nvPr/>
          </p:nvPicPr>
          <p:blipFill>
            <a:blip r:embed="rId2" cstate="print"/>
            <a:stretch>
              <a:fillRect/>
            </a:stretch>
          </p:blipFill>
          <p:spPr>
            <a:xfrm>
              <a:off x="10631424" y="4216908"/>
              <a:ext cx="1560576" cy="2110740"/>
            </a:xfrm>
            <a:prstGeom prst="rect">
              <a:avLst/>
            </a:prstGeom>
          </p:spPr>
        </p:pic>
        <p:pic>
          <p:nvPicPr>
            <p:cNvPr id="6" name="object 6"/>
            <p:cNvPicPr/>
            <p:nvPr/>
          </p:nvPicPr>
          <p:blipFill>
            <a:blip r:embed="rId3" cstate="print"/>
            <a:stretch>
              <a:fillRect/>
            </a:stretch>
          </p:blipFill>
          <p:spPr>
            <a:xfrm>
              <a:off x="9464040" y="4823460"/>
              <a:ext cx="1437131" cy="1914141"/>
            </a:xfrm>
            <a:prstGeom prst="rect">
              <a:avLst/>
            </a:prstGeom>
          </p:spPr>
        </p:pic>
      </p:grpSp>
      <p:grpSp>
        <p:nvGrpSpPr>
          <p:cNvPr id="7" name="object 7"/>
          <p:cNvGrpSpPr/>
          <p:nvPr/>
        </p:nvGrpSpPr>
        <p:grpSpPr>
          <a:xfrm>
            <a:off x="147828" y="2446020"/>
            <a:ext cx="4447540" cy="4281170"/>
            <a:chOff x="147828" y="2446020"/>
            <a:chExt cx="4447540" cy="4281170"/>
          </a:xfrm>
        </p:grpSpPr>
        <p:pic>
          <p:nvPicPr>
            <p:cNvPr id="8" name="object 8"/>
            <p:cNvPicPr/>
            <p:nvPr/>
          </p:nvPicPr>
          <p:blipFill>
            <a:blip r:embed="rId4" cstate="print"/>
            <a:stretch>
              <a:fillRect/>
            </a:stretch>
          </p:blipFill>
          <p:spPr>
            <a:xfrm>
              <a:off x="178308" y="2446020"/>
              <a:ext cx="2753868" cy="2066543"/>
            </a:xfrm>
            <a:prstGeom prst="rect">
              <a:avLst/>
            </a:prstGeom>
          </p:spPr>
        </p:pic>
        <p:pic>
          <p:nvPicPr>
            <p:cNvPr id="9" name="object 9"/>
            <p:cNvPicPr/>
            <p:nvPr/>
          </p:nvPicPr>
          <p:blipFill>
            <a:blip r:embed="rId5" cstate="print"/>
            <a:stretch>
              <a:fillRect/>
            </a:stretch>
          </p:blipFill>
          <p:spPr>
            <a:xfrm>
              <a:off x="147828" y="4683252"/>
              <a:ext cx="2724912" cy="2043683"/>
            </a:xfrm>
            <a:prstGeom prst="rect">
              <a:avLst/>
            </a:prstGeom>
          </p:spPr>
        </p:pic>
        <p:pic>
          <p:nvPicPr>
            <p:cNvPr id="10" name="object 10"/>
            <p:cNvPicPr/>
            <p:nvPr/>
          </p:nvPicPr>
          <p:blipFill>
            <a:blip r:embed="rId6" cstate="print"/>
            <a:stretch>
              <a:fillRect/>
            </a:stretch>
          </p:blipFill>
          <p:spPr>
            <a:xfrm>
              <a:off x="2196083" y="3870960"/>
              <a:ext cx="2398775" cy="1799843"/>
            </a:xfrm>
            <a:prstGeom prst="rect">
              <a:avLst/>
            </a:prstGeom>
          </p:spPr>
        </p:pic>
      </p:grpSp>
      <p:sp>
        <p:nvSpPr>
          <p:cNvPr id="11" name="object 11"/>
          <p:cNvSpPr txBox="1"/>
          <p:nvPr/>
        </p:nvSpPr>
        <p:spPr>
          <a:xfrm>
            <a:off x="5131308" y="5062728"/>
            <a:ext cx="3691254" cy="923925"/>
          </a:xfrm>
          <a:prstGeom prst="rect">
            <a:avLst/>
          </a:prstGeom>
          <a:solidFill>
            <a:srgbClr val="92D07C"/>
          </a:solidFill>
          <a:ln w="9525">
            <a:solidFill>
              <a:srgbClr val="E2DED1"/>
            </a:solidFill>
          </a:ln>
        </p:spPr>
        <p:txBody>
          <a:bodyPr vert="horz" wrap="square" lIns="0" tIns="40005" rIns="0" bIns="0" rtlCol="0">
            <a:spAutoFit/>
          </a:bodyPr>
          <a:lstStyle/>
          <a:p>
            <a:pPr marL="90805" marR="89535">
              <a:lnSpc>
                <a:spcPct val="99200"/>
              </a:lnSpc>
              <a:spcBef>
                <a:spcPts val="315"/>
              </a:spcBef>
            </a:pPr>
            <a:r>
              <a:rPr sz="1800" spc="-5" dirty="0">
                <a:latin typeface="Noto Serif CJK JP"/>
                <a:cs typeface="Noto Serif CJK JP"/>
              </a:rPr>
              <a:t>工業區內廠商志昌邱集團董事長邱</a:t>
            </a:r>
            <a:r>
              <a:rPr sz="1800" dirty="0">
                <a:latin typeface="Noto Serif CJK JP"/>
                <a:cs typeface="Noto Serif CJK JP"/>
              </a:rPr>
              <a:t>宏泰，</a:t>
            </a:r>
            <a:r>
              <a:rPr sz="1800" dirty="0">
                <a:latin typeface="Asana Math"/>
                <a:cs typeface="Asana Math"/>
              </a:rPr>
              <a:t>4/8</a:t>
            </a:r>
            <a:r>
              <a:rPr sz="1800" spc="-5" dirty="0">
                <a:latin typeface="Noto Serif CJK JP"/>
                <a:cs typeface="Noto Serif CJK JP"/>
              </a:rPr>
              <a:t>接任台江警察之友會理事</a:t>
            </a:r>
            <a:r>
              <a:rPr sz="1800" spc="-50" dirty="0">
                <a:latin typeface="Noto Serif CJK JP"/>
                <a:cs typeface="Noto Serif CJK JP"/>
              </a:rPr>
              <a:t>長</a:t>
            </a:r>
            <a:endParaRPr sz="1800">
              <a:latin typeface="Noto Serif CJK JP"/>
              <a:cs typeface="Noto Serif CJK JP"/>
            </a:endParaRPr>
          </a:p>
        </p:txBody>
      </p:sp>
      <p:grpSp>
        <p:nvGrpSpPr>
          <p:cNvPr id="12" name="object 12"/>
          <p:cNvGrpSpPr/>
          <p:nvPr/>
        </p:nvGrpSpPr>
        <p:grpSpPr>
          <a:xfrm>
            <a:off x="4832603" y="946403"/>
            <a:ext cx="4815840" cy="3836035"/>
            <a:chOff x="4832603" y="946403"/>
            <a:chExt cx="4815840" cy="3836035"/>
          </a:xfrm>
        </p:grpSpPr>
        <p:pic>
          <p:nvPicPr>
            <p:cNvPr id="13" name="object 13"/>
            <p:cNvPicPr/>
            <p:nvPr/>
          </p:nvPicPr>
          <p:blipFill>
            <a:blip r:embed="rId7" cstate="print"/>
            <a:stretch>
              <a:fillRect/>
            </a:stretch>
          </p:blipFill>
          <p:spPr>
            <a:xfrm>
              <a:off x="4832603" y="946403"/>
              <a:ext cx="3058668" cy="2295144"/>
            </a:xfrm>
            <a:prstGeom prst="rect">
              <a:avLst/>
            </a:prstGeom>
          </p:spPr>
        </p:pic>
        <p:pic>
          <p:nvPicPr>
            <p:cNvPr id="14" name="object 14"/>
            <p:cNvPicPr/>
            <p:nvPr/>
          </p:nvPicPr>
          <p:blipFill>
            <a:blip r:embed="rId8" cstate="print"/>
            <a:stretch>
              <a:fillRect/>
            </a:stretch>
          </p:blipFill>
          <p:spPr>
            <a:xfrm>
              <a:off x="6704075" y="1610867"/>
              <a:ext cx="2944368" cy="2066543"/>
            </a:xfrm>
            <a:prstGeom prst="rect">
              <a:avLst/>
            </a:prstGeom>
          </p:spPr>
        </p:pic>
        <p:pic>
          <p:nvPicPr>
            <p:cNvPr id="15" name="object 15"/>
            <p:cNvPicPr/>
            <p:nvPr/>
          </p:nvPicPr>
          <p:blipFill>
            <a:blip r:embed="rId9" cstate="print"/>
            <a:stretch>
              <a:fillRect/>
            </a:stretch>
          </p:blipFill>
          <p:spPr>
            <a:xfrm>
              <a:off x="6035039" y="2887980"/>
              <a:ext cx="2019300" cy="1894332"/>
            </a:xfrm>
            <a:prstGeom prst="rect">
              <a:avLst/>
            </a:prstGeom>
          </p:spPr>
        </p:pic>
      </p:grpSp>
      <p:sp>
        <p:nvSpPr>
          <p:cNvPr id="16" name="object 16"/>
          <p:cNvSpPr txBox="1"/>
          <p:nvPr/>
        </p:nvSpPr>
        <p:spPr>
          <a:xfrm>
            <a:off x="9867900" y="3208020"/>
            <a:ext cx="2252980" cy="1199515"/>
          </a:xfrm>
          <a:prstGeom prst="rect">
            <a:avLst/>
          </a:prstGeom>
          <a:solidFill>
            <a:srgbClr val="C1EDFB"/>
          </a:solidFill>
          <a:ln w="9525">
            <a:solidFill>
              <a:srgbClr val="E2DED1"/>
            </a:solidFill>
          </a:ln>
        </p:spPr>
        <p:txBody>
          <a:bodyPr vert="horz" wrap="square" lIns="0" tIns="32384" rIns="0" bIns="0" rtlCol="0">
            <a:spAutoFit/>
          </a:bodyPr>
          <a:lstStyle/>
          <a:p>
            <a:pPr marL="92710" marR="93980">
              <a:lnSpc>
                <a:spcPct val="100000"/>
              </a:lnSpc>
              <a:spcBef>
                <a:spcPts val="254"/>
              </a:spcBef>
            </a:pPr>
            <a:r>
              <a:rPr sz="1800" dirty="0">
                <a:latin typeface="Asana Math"/>
                <a:cs typeface="Asana Math"/>
              </a:rPr>
              <a:t>6/5</a:t>
            </a:r>
            <a:r>
              <a:rPr sz="1800" spc="-10" dirty="0">
                <a:latin typeface="Noto Serif CJK JP"/>
                <a:cs typeface="Noto Serif CJK JP"/>
              </a:rPr>
              <a:t>李中岑議員父親仙逝今日於殯儀館舉辦公祭，廠協會以鮮</a:t>
            </a:r>
            <a:r>
              <a:rPr sz="1800" spc="-20" dirty="0">
                <a:latin typeface="Noto Serif CJK JP"/>
                <a:cs typeface="Noto Serif CJK JP"/>
              </a:rPr>
              <a:t>花弔唁慰問喪家</a:t>
            </a:r>
            <a:endParaRPr sz="1800">
              <a:latin typeface="Noto Serif CJK JP"/>
              <a:cs typeface="Noto Serif CJK J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0186" y="2801238"/>
            <a:ext cx="3613150" cy="788035"/>
          </a:xfrm>
          <a:prstGeom prst="rect">
            <a:avLst/>
          </a:prstGeom>
        </p:spPr>
        <p:txBody>
          <a:bodyPr vert="horz" wrap="square" lIns="0" tIns="13335" rIns="0" bIns="0" rtlCol="0">
            <a:spAutoFit/>
          </a:bodyPr>
          <a:lstStyle/>
          <a:p>
            <a:pPr marL="12700">
              <a:lnSpc>
                <a:spcPct val="100000"/>
              </a:lnSpc>
              <a:spcBef>
                <a:spcPts val="105"/>
              </a:spcBef>
            </a:pPr>
            <a:r>
              <a:rPr spc="10" dirty="0"/>
              <a:t>(六)討論提案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227" y="1410080"/>
            <a:ext cx="2480945" cy="406400"/>
          </a:xfrm>
          <a:prstGeom prst="rect">
            <a:avLst/>
          </a:prstGeom>
        </p:spPr>
        <p:txBody>
          <a:bodyPr vert="horz" wrap="square" lIns="0" tIns="12065" rIns="0" bIns="0" rtlCol="0">
            <a:spAutoFit/>
          </a:bodyPr>
          <a:lstStyle/>
          <a:p>
            <a:pPr marL="12700">
              <a:lnSpc>
                <a:spcPct val="100000"/>
              </a:lnSpc>
              <a:spcBef>
                <a:spcPts val="95"/>
              </a:spcBef>
            </a:pPr>
            <a:r>
              <a:rPr sz="2500" spc="70" dirty="0"/>
              <a:t>114</a:t>
            </a:r>
            <a:r>
              <a:rPr sz="2500" spc="-30" dirty="0"/>
              <a:t>年工作計畫表</a:t>
            </a:r>
            <a:endParaRPr sz="2500"/>
          </a:p>
        </p:txBody>
      </p:sp>
      <p:sp>
        <p:nvSpPr>
          <p:cNvPr id="3" name="object 3"/>
          <p:cNvSpPr/>
          <p:nvPr/>
        </p:nvSpPr>
        <p:spPr>
          <a:xfrm>
            <a:off x="3314194" y="4113"/>
            <a:ext cx="4624705" cy="6843395"/>
          </a:xfrm>
          <a:custGeom>
            <a:avLst/>
            <a:gdLst/>
            <a:ahLst/>
            <a:cxnLst/>
            <a:rect l="l" t="t" r="r" b="b"/>
            <a:pathLst>
              <a:path w="4624705" h="6843395">
                <a:moveTo>
                  <a:pt x="4624321" y="0"/>
                </a:moveTo>
                <a:lnTo>
                  <a:pt x="0" y="0"/>
                </a:lnTo>
                <a:lnTo>
                  <a:pt x="0" y="6843216"/>
                </a:lnTo>
                <a:lnTo>
                  <a:pt x="4624321" y="6843216"/>
                </a:lnTo>
                <a:lnTo>
                  <a:pt x="4624321" y="0"/>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3310127" y="85"/>
          <a:ext cx="4704715" cy="6840855"/>
        </p:xfrm>
        <a:graphic>
          <a:graphicData uri="http://schemas.openxmlformats.org/drawingml/2006/table">
            <a:tbl>
              <a:tblPr firstRow="1" bandRow="1">
                <a:tableStyleId>{2D5ABB26-0587-4C30-8999-92F81FD0307C}</a:tableStyleId>
              </a:tblPr>
              <a:tblGrid>
                <a:gridCol w="244475">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1318895">
                  <a:extLst>
                    <a:ext uri="{9D8B030D-6E8A-4147-A177-3AD203B41FA5}">
                      <a16:colId xmlns:a16="http://schemas.microsoft.com/office/drawing/2014/main" val="20002"/>
                    </a:ext>
                  </a:extLst>
                </a:gridCol>
                <a:gridCol w="570229">
                  <a:extLst>
                    <a:ext uri="{9D8B030D-6E8A-4147-A177-3AD203B41FA5}">
                      <a16:colId xmlns:a16="http://schemas.microsoft.com/office/drawing/2014/main" val="20003"/>
                    </a:ext>
                  </a:extLst>
                </a:gridCol>
                <a:gridCol w="415289">
                  <a:extLst>
                    <a:ext uri="{9D8B030D-6E8A-4147-A177-3AD203B41FA5}">
                      <a16:colId xmlns:a16="http://schemas.microsoft.com/office/drawing/2014/main" val="20004"/>
                    </a:ext>
                  </a:extLst>
                </a:gridCol>
              </a:tblGrid>
              <a:tr h="431165">
                <a:tc gridSpan="5">
                  <a:txBody>
                    <a:bodyPr/>
                    <a:lstStyle/>
                    <a:p>
                      <a:pPr algn="ctr">
                        <a:lnSpc>
                          <a:spcPct val="100000"/>
                        </a:lnSpc>
                        <a:spcBef>
                          <a:spcPts val="455"/>
                        </a:spcBef>
                      </a:pPr>
                      <a:r>
                        <a:rPr sz="1000" b="1" spc="75" dirty="0">
                          <a:latin typeface="Noto Serif CJK JP"/>
                          <a:cs typeface="Noto Serif CJK JP"/>
                        </a:rPr>
                        <a:t>臺南市 新吉工業區 廠商協進會 </a:t>
                      </a:r>
                      <a:r>
                        <a:rPr sz="1000" b="1" spc="-60" dirty="0">
                          <a:latin typeface="Noto Serif CJK JP"/>
                          <a:cs typeface="Noto Serif CJK JP"/>
                        </a:rPr>
                        <a:t>114</a:t>
                      </a:r>
                      <a:r>
                        <a:rPr sz="1000" b="1" spc="30" dirty="0">
                          <a:latin typeface="Noto Serif CJK JP"/>
                          <a:cs typeface="Noto Serif CJK JP"/>
                        </a:rPr>
                        <a:t>年度工作計劃</a:t>
                      </a:r>
                      <a:endParaRPr sz="1000">
                        <a:latin typeface="Noto Serif CJK JP"/>
                        <a:cs typeface="Noto Serif CJK JP"/>
                      </a:endParaRPr>
                    </a:p>
                    <a:p>
                      <a:pPr marL="1905" algn="ctr">
                        <a:lnSpc>
                          <a:spcPct val="100000"/>
                        </a:lnSpc>
                        <a:spcBef>
                          <a:spcPts val="150"/>
                        </a:spcBef>
                      </a:pPr>
                      <a:r>
                        <a:rPr sz="900" spc="-30" dirty="0">
                          <a:latin typeface="Noto Serif CJK JP"/>
                          <a:cs typeface="Noto Serif CJK JP"/>
                        </a:rPr>
                        <a:t>自民國</a:t>
                      </a:r>
                      <a:r>
                        <a:rPr sz="900" spc="-40" dirty="0">
                          <a:latin typeface="Noto Serif CJK JP"/>
                          <a:cs typeface="Noto Serif CJK JP"/>
                        </a:rPr>
                        <a:t>114</a:t>
                      </a:r>
                      <a:r>
                        <a:rPr sz="900" spc="-60" dirty="0">
                          <a:latin typeface="Noto Serif CJK JP"/>
                          <a:cs typeface="Noto Serif CJK JP"/>
                        </a:rPr>
                        <a:t>年</a:t>
                      </a:r>
                      <a:r>
                        <a:rPr sz="900" spc="-30" dirty="0">
                          <a:latin typeface="Noto Serif CJK JP"/>
                          <a:cs typeface="Noto Serif CJK JP"/>
                        </a:rPr>
                        <a:t>01</a:t>
                      </a:r>
                      <a:r>
                        <a:rPr sz="900" spc="-60" dirty="0">
                          <a:latin typeface="Noto Serif CJK JP"/>
                          <a:cs typeface="Noto Serif CJK JP"/>
                        </a:rPr>
                        <a:t>月</a:t>
                      </a:r>
                      <a:r>
                        <a:rPr sz="900" spc="-30" dirty="0">
                          <a:latin typeface="Noto Serif CJK JP"/>
                          <a:cs typeface="Noto Serif CJK JP"/>
                        </a:rPr>
                        <a:t>01</a:t>
                      </a:r>
                      <a:r>
                        <a:rPr sz="900" spc="125" dirty="0">
                          <a:latin typeface="Noto Serif CJK JP"/>
                          <a:cs typeface="Noto Serif CJK JP"/>
                        </a:rPr>
                        <a:t>日  至</a:t>
                      </a:r>
                      <a:r>
                        <a:rPr sz="900" spc="-40" dirty="0">
                          <a:latin typeface="Noto Serif CJK JP"/>
                          <a:cs typeface="Noto Serif CJK JP"/>
                        </a:rPr>
                        <a:t>114</a:t>
                      </a:r>
                      <a:r>
                        <a:rPr sz="900" spc="-60" dirty="0">
                          <a:latin typeface="Noto Serif CJK JP"/>
                          <a:cs typeface="Noto Serif CJK JP"/>
                        </a:rPr>
                        <a:t>年</a:t>
                      </a:r>
                      <a:r>
                        <a:rPr sz="900" spc="-30" dirty="0">
                          <a:latin typeface="Noto Serif CJK JP"/>
                          <a:cs typeface="Noto Serif CJK JP"/>
                        </a:rPr>
                        <a:t>12</a:t>
                      </a:r>
                      <a:r>
                        <a:rPr sz="900" spc="-60" dirty="0">
                          <a:latin typeface="Noto Serif CJK JP"/>
                          <a:cs typeface="Noto Serif CJK JP"/>
                        </a:rPr>
                        <a:t>月</a:t>
                      </a:r>
                      <a:r>
                        <a:rPr sz="900" spc="-30" dirty="0">
                          <a:latin typeface="Noto Serif CJK JP"/>
                          <a:cs typeface="Noto Serif CJK JP"/>
                        </a:rPr>
                        <a:t>31日止</a:t>
                      </a:r>
                      <a:endParaRPr sz="900">
                        <a:latin typeface="Noto Serif CJK JP"/>
                        <a:cs typeface="Noto Serif CJK JP"/>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6225">
                <a:tc>
                  <a:txBody>
                    <a:bodyPr/>
                    <a:lstStyle/>
                    <a:p>
                      <a:pPr marL="17780">
                        <a:lnSpc>
                          <a:spcPct val="100000"/>
                        </a:lnSpc>
                        <a:spcBef>
                          <a:spcPts val="645"/>
                        </a:spcBef>
                      </a:pPr>
                      <a:r>
                        <a:rPr sz="750" b="1" spc="-25" dirty="0">
                          <a:latin typeface="Noto Serif CJK JP"/>
                          <a:cs typeface="Noto Serif CJK JP"/>
                        </a:rPr>
                        <a:t>類別</a:t>
                      </a:r>
                      <a:endParaRPr sz="750">
                        <a:latin typeface="Noto Serif CJK JP"/>
                        <a:cs typeface="Noto Serif CJK JP"/>
                      </a:endParaRPr>
                    </a:p>
                  </a:txBody>
                  <a:tcPr marL="0" marR="0" marT="819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645"/>
                        </a:spcBef>
                      </a:pPr>
                      <a:r>
                        <a:rPr sz="750" b="1" spc="-15" dirty="0">
                          <a:latin typeface="Noto Serif CJK JP"/>
                          <a:cs typeface="Noto Serif CJK JP"/>
                        </a:rPr>
                        <a:t>工作項目</a:t>
                      </a:r>
                      <a:endParaRPr sz="750">
                        <a:latin typeface="Noto Serif CJK JP"/>
                        <a:cs typeface="Noto Serif CJK JP"/>
                      </a:endParaRPr>
                    </a:p>
                  </a:txBody>
                  <a:tcPr marL="0" marR="0" marT="819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351790">
                        <a:lnSpc>
                          <a:spcPct val="100000"/>
                        </a:lnSpc>
                        <a:spcBef>
                          <a:spcPts val="645"/>
                        </a:spcBef>
                      </a:pPr>
                      <a:r>
                        <a:rPr sz="750" b="1" spc="-10" dirty="0">
                          <a:latin typeface="Noto Serif CJK JP"/>
                          <a:cs typeface="Noto Serif CJK JP"/>
                        </a:rPr>
                        <a:t>預定完成時間</a:t>
                      </a:r>
                      <a:endParaRPr sz="750">
                        <a:latin typeface="Noto Serif CJK JP"/>
                        <a:cs typeface="Noto Serif CJK JP"/>
                      </a:endParaRPr>
                    </a:p>
                  </a:txBody>
                  <a:tcPr marL="0" marR="0" marT="819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9375">
                        <a:lnSpc>
                          <a:spcPct val="100000"/>
                        </a:lnSpc>
                        <a:spcBef>
                          <a:spcPts val="100"/>
                        </a:spcBef>
                      </a:pPr>
                      <a:r>
                        <a:rPr sz="750" b="1" spc="-15" dirty="0">
                          <a:latin typeface="Noto Serif CJK JP"/>
                          <a:cs typeface="Noto Serif CJK JP"/>
                        </a:rPr>
                        <a:t>執行單位</a:t>
                      </a:r>
                      <a:endParaRPr sz="750">
                        <a:latin typeface="Noto Serif CJK JP"/>
                        <a:cs typeface="Noto Serif CJK JP"/>
                      </a:endParaRPr>
                    </a:p>
                    <a:p>
                      <a:pPr marL="132080">
                        <a:lnSpc>
                          <a:spcPts val="890"/>
                        </a:lnSpc>
                        <a:spcBef>
                          <a:spcPts val="185"/>
                        </a:spcBef>
                      </a:pPr>
                      <a:r>
                        <a:rPr sz="750" b="1" spc="-20" dirty="0">
                          <a:latin typeface="Noto Serif CJK JP"/>
                          <a:cs typeface="Noto Serif CJK JP"/>
                        </a:rPr>
                        <a:t>或人員</a:t>
                      </a:r>
                      <a:endParaRPr sz="75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03505">
                        <a:lnSpc>
                          <a:spcPct val="100000"/>
                        </a:lnSpc>
                        <a:spcBef>
                          <a:spcPts val="645"/>
                        </a:spcBef>
                      </a:pPr>
                      <a:r>
                        <a:rPr sz="750" b="1" spc="-25" dirty="0">
                          <a:latin typeface="Noto Serif CJK JP"/>
                          <a:cs typeface="Noto Serif CJK JP"/>
                        </a:rPr>
                        <a:t>備註</a:t>
                      </a:r>
                      <a:endParaRPr sz="750">
                        <a:latin typeface="Noto Serif CJK JP"/>
                        <a:cs typeface="Noto Serif CJK JP"/>
                      </a:endParaRPr>
                    </a:p>
                  </a:txBody>
                  <a:tcPr marL="0" marR="0" marT="819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1"/>
                  </a:ext>
                </a:extLst>
              </a:tr>
              <a:tr h="1480820">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305"/>
                        </a:spcBef>
                      </a:pPr>
                      <a:endParaRPr sz="750">
                        <a:latin typeface="Times New Roman"/>
                        <a:cs typeface="Times New Roman"/>
                      </a:endParaRPr>
                    </a:p>
                    <a:p>
                      <a:pPr marL="22225" marR="18415">
                        <a:lnSpc>
                          <a:spcPct val="121100"/>
                        </a:lnSpc>
                      </a:pPr>
                      <a:r>
                        <a:rPr sz="750" spc="-25" dirty="0">
                          <a:latin typeface="Noto Serif CJK JP"/>
                          <a:cs typeface="Noto Serif CJK JP"/>
                        </a:rPr>
                        <a:t>各種會議</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3970">
                        <a:lnSpc>
                          <a:spcPct val="100000"/>
                        </a:lnSpc>
                      </a:pPr>
                      <a:r>
                        <a:rPr sz="750" spc="-10" dirty="0">
                          <a:latin typeface="Noto Serif CJK JP"/>
                          <a:cs typeface="Noto Serif CJK JP"/>
                        </a:rPr>
                        <a:t>一、理監事會</a:t>
                      </a:r>
                      <a:endParaRPr sz="750">
                        <a:latin typeface="Noto Serif CJK JP"/>
                        <a:cs typeface="Noto Serif CJK JP"/>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650"/>
                        </a:spcBef>
                      </a:pPr>
                      <a:endParaRPr sz="750">
                        <a:latin typeface="Times New Roman"/>
                        <a:cs typeface="Times New Roman"/>
                      </a:endParaRPr>
                    </a:p>
                    <a:p>
                      <a:pPr marL="13970">
                        <a:lnSpc>
                          <a:spcPct val="100000"/>
                        </a:lnSpc>
                      </a:pPr>
                      <a:r>
                        <a:rPr sz="750" spc="-10" dirty="0">
                          <a:latin typeface="Noto Serif CJK JP"/>
                          <a:cs typeface="Noto Serif CJK JP"/>
                        </a:rPr>
                        <a:t>二、會員大會</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60655">
                        <a:lnSpc>
                          <a:spcPct val="100000"/>
                        </a:lnSpc>
                      </a:pPr>
                      <a:r>
                        <a:rPr sz="750" spc="-55" dirty="0">
                          <a:latin typeface="Noto Serif CJK JP"/>
                          <a:cs typeface="Noto Serif CJK JP"/>
                        </a:rPr>
                        <a:t>2025Q1</a:t>
                      </a:r>
                      <a:r>
                        <a:rPr sz="750" spc="-15" dirty="0">
                          <a:latin typeface="Noto Serif CJK JP"/>
                          <a:cs typeface="Noto Serif CJK JP"/>
                        </a:rPr>
                        <a:t>、</a:t>
                      </a:r>
                      <a:r>
                        <a:rPr sz="750" spc="-10" dirty="0">
                          <a:latin typeface="Noto Serif CJK JP"/>
                          <a:cs typeface="Noto Serif CJK JP"/>
                        </a:rPr>
                        <a:t>2025Q3</a:t>
                      </a:r>
                      <a:endParaRPr sz="750">
                        <a:latin typeface="Noto Serif CJK JP"/>
                        <a:cs typeface="Noto Serif CJK JP"/>
                      </a:endParaRPr>
                    </a:p>
                    <a:p>
                      <a:pPr marR="696595" algn="ctr">
                        <a:lnSpc>
                          <a:spcPct val="100000"/>
                        </a:lnSpc>
                        <a:spcBef>
                          <a:spcPts val="770"/>
                        </a:spcBef>
                      </a:pPr>
                      <a:r>
                        <a:rPr sz="750" dirty="0">
                          <a:latin typeface="Noto Serif CJK JP"/>
                          <a:cs typeface="Noto Serif CJK JP"/>
                        </a:rPr>
                        <a:t>（日期待定</a:t>
                      </a:r>
                      <a:r>
                        <a:rPr sz="750" spc="-50" dirty="0">
                          <a:latin typeface="Noto Serif CJK JP"/>
                          <a:cs typeface="Noto Serif CJK JP"/>
                        </a:rPr>
                        <a:t>）</a:t>
                      </a:r>
                      <a:endParaRPr sz="750">
                        <a:latin typeface="Noto Serif CJK JP"/>
                        <a:cs typeface="Noto Serif CJK JP"/>
                      </a:endParaRPr>
                    </a:p>
                    <a:p>
                      <a:pPr>
                        <a:lnSpc>
                          <a:spcPct val="100000"/>
                        </a:lnSpc>
                      </a:pPr>
                      <a:endParaRPr sz="750">
                        <a:latin typeface="Times New Roman"/>
                        <a:cs typeface="Times New Roman"/>
                      </a:endParaRPr>
                    </a:p>
                    <a:p>
                      <a:pPr>
                        <a:lnSpc>
                          <a:spcPct val="100000"/>
                        </a:lnSpc>
                        <a:spcBef>
                          <a:spcPts val="705"/>
                        </a:spcBef>
                      </a:pPr>
                      <a:endParaRPr sz="750">
                        <a:latin typeface="Times New Roman"/>
                        <a:cs typeface="Times New Roman"/>
                      </a:endParaRPr>
                    </a:p>
                    <a:p>
                      <a:pPr marR="651510" algn="ctr">
                        <a:lnSpc>
                          <a:spcPct val="100000"/>
                        </a:lnSpc>
                      </a:pPr>
                      <a:r>
                        <a:rPr sz="750" dirty="0">
                          <a:latin typeface="Times New Roman"/>
                          <a:cs typeface="Times New Roman"/>
                        </a:rPr>
                        <a:t>2025/ </a:t>
                      </a:r>
                      <a:r>
                        <a:rPr sz="750" spc="-25" dirty="0">
                          <a:latin typeface="Times New Roman"/>
                          <a:cs typeface="Times New Roman"/>
                        </a:rPr>
                        <a:t>12</a:t>
                      </a:r>
                      <a:endParaRPr sz="750">
                        <a:latin typeface="Times New Roman"/>
                        <a:cs typeface="Times New Roman"/>
                      </a:endParaRPr>
                    </a:p>
                    <a:p>
                      <a:pPr marR="696595" algn="ctr">
                        <a:lnSpc>
                          <a:spcPct val="100000"/>
                        </a:lnSpc>
                        <a:spcBef>
                          <a:spcPts val="765"/>
                        </a:spcBef>
                      </a:pPr>
                      <a:r>
                        <a:rPr sz="750" dirty="0">
                          <a:latin typeface="Noto Serif CJK JP"/>
                          <a:cs typeface="Noto Serif CJK JP"/>
                        </a:rPr>
                        <a:t>（日期待定</a:t>
                      </a:r>
                      <a:r>
                        <a:rPr sz="750" spc="-50" dirty="0">
                          <a:latin typeface="Noto Serif CJK JP"/>
                          <a:cs typeface="Noto Serif CJK JP"/>
                        </a:rPr>
                        <a:t>）</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3970" marR="157480">
                        <a:lnSpc>
                          <a:spcPts val="3329"/>
                        </a:lnSpc>
                        <a:spcBef>
                          <a:spcPts val="135"/>
                        </a:spcBef>
                      </a:pPr>
                      <a:r>
                        <a:rPr sz="750" spc="-20" dirty="0">
                          <a:latin typeface="Noto Serif CJK JP"/>
                          <a:cs typeface="Noto Serif CJK JP"/>
                        </a:rPr>
                        <a:t>理監事</a:t>
                      </a:r>
                      <a:r>
                        <a:rPr sz="750" spc="500" dirty="0">
                          <a:latin typeface="Noto Serif CJK JP"/>
                          <a:cs typeface="Noto Serif CJK JP"/>
                        </a:rPr>
                        <a:t> </a:t>
                      </a:r>
                      <a:r>
                        <a:rPr sz="750" spc="-15" dirty="0">
                          <a:latin typeface="Noto Serif CJK JP"/>
                          <a:cs typeface="Noto Serif CJK JP"/>
                        </a:rPr>
                        <a:t>會務人員</a:t>
                      </a:r>
                      <a:endParaRPr sz="750">
                        <a:latin typeface="Noto Serif CJK JP"/>
                        <a:cs typeface="Noto Serif CJK JP"/>
                      </a:endParaRPr>
                    </a:p>
                  </a:txBody>
                  <a:tcPr marL="0" marR="0" marT="171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845819">
                <a:tc>
                  <a:txBody>
                    <a:bodyPr/>
                    <a:lstStyle/>
                    <a:p>
                      <a:pPr>
                        <a:lnSpc>
                          <a:spcPct val="100000"/>
                        </a:lnSpc>
                      </a:pPr>
                      <a:endParaRPr sz="750">
                        <a:latin typeface="Times New Roman"/>
                        <a:cs typeface="Times New Roman"/>
                      </a:endParaRPr>
                    </a:p>
                    <a:p>
                      <a:pPr>
                        <a:lnSpc>
                          <a:spcPct val="100000"/>
                        </a:lnSpc>
                        <a:spcBef>
                          <a:spcPts val="395"/>
                        </a:spcBef>
                      </a:pPr>
                      <a:endParaRPr sz="750">
                        <a:latin typeface="Times New Roman"/>
                        <a:cs typeface="Times New Roman"/>
                      </a:endParaRPr>
                    </a:p>
                    <a:p>
                      <a:pPr marL="22225" marR="18415">
                        <a:lnSpc>
                          <a:spcPct val="121000"/>
                        </a:lnSpc>
                      </a:pPr>
                      <a:r>
                        <a:rPr sz="750" spc="-25" dirty="0">
                          <a:latin typeface="Noto Serif CJK JP"/>
                          <a:cs typeface="Noto Serif CJK JP"/>
                        </a:rPr>
                        <a:t>會籍管理</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5" dirty="0">
                          <a:latin typeface="Noto Serif CJK JP"/>
                          <a:cs typeface="Noto Serif CJK JP"/>
                        </a:rPr>
                        <a:t>一、入出會員登記冊列管</a:t>
                      </a:r>
                      <a:endParaRPr sz="750">
                        <a:latin typeface="Noto Serif CJK JP"/>
                        <a:cs typeface="Noto Serif CJK JP"/>
                      </a:endParaRPr>
                    </a:p>
                    <a:p>
                      <a:pPr>
                        <a:lnSpc>
                          <a:spcPct val="100000"/>
                        </a:lnSpc>
                      </a:pPr>
                      <a:endParaRPr sz="750">
                        <a:latin typeface="Times New Roman"/>
                        <a:cs typeface="Times New Roman"/>
                      </a:endParaRPr>
                    </a:p>
                    <a:p>
                      <a:pPr>
                        <a:lnSpc>
                          <a:spcPct val="100000"/>
                        </a:lnSpc>
                        <a:spcBef>
                          <a:spcPts val="705"/>
                        </a:spcBef>
                      </a:pPr>
                      <a:endParaRPr sz="750">
                        <a:latin typeface="Times New Roman"/>
                        <a:cs typeface="Times New Roman"/>
                      </a:endParaRPr>
                    </a:p>
                    <a:p>
                      <a:pPr marL="13970">
                        <a:lnSpc>
                          <a:spcPct val="100000"/>
                        </a:lnSpc>
                        <a:spcBef>
                          <a:spcPts val="5"/>
                        </a:spcBef>
                      </a:pPr>
                      <a:r>
                        <a:rPr sz="750" spc="-5" dirty="0">
                          <a:latin typeface="Noto Serif CJK JP"/>
                          <a:cs typeface="Noto Serif CJK JP"/>
                        </a:rPr>
                        <a:t>二、慎重整理檔案，並分類保管</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10" dirty="0">
                          <a:latin typeface="Noto Serif CJK JP"/>
                          <a:cs typeface="Noto Serif CJK JP"/>
                        </a:rPr>
                        <a:t>經常性工作</a:t>
                      </a:r>
                      <a:endParaRPr sz="750">
                        <a:latin typeface="Noto Serif CJK JP"/>
                        <a:cs typeface="Noto Serif CJK JP"/>
                      </a:endParaRPr>
                    </a:p>
                    <a:p>
                      <a:pPr>
                        <a:lnSpc>
                          <a:spcPct val="100000"/>
                        </a:lnSpc>
                      </a:pPr>
                      <a:endParaRPr sz="750">
                        <a:latin typeface="Times New Roman"/>
                        <a:cs typeface="Times New Roman"/>
                      </a:endParaRPr>
                    </a:p>
                    <a:p>
                      <a:pPr>
                        <a:lnSpc>
                          <a:spcPct val="100000"/>
                        </a:lnSpc>
                        <a:spcBef>
                          <a:spcPts val="705"/>
                        </a:spcBef>
                      </a:pPr>
                      <a:endParaRPr sz="750">
                        <a:latin typeface="Times New Roman"/>
                        <a:cs typeface="Times New Roman"/>
                      </a:endParaRPr>
                    </a:p>
                    <a:p>
                      <a:pPr marL="13970">
                        <a:lnSpc>
                          <a:spcPct val="100000"/>
                        </a:lnSpc>
                        <a:spcBef>
                          <a:spcPts val="5"/>
                        </a:spcBef>
                      </a:pPr>
                      <a:r>
                        <a:rPr sz="750" spc="-10" dirty="0">
                          <a:latin typeface="Noto Serif CJK JP"/>
                          <a:cs typeface="Noto Serif CJK JP"/>
                        </a:rPr>
                        <a:t>經常性工作</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265"/>
                        </a:spcBef>
                      </a:pPr>
                      <a:endParaRPr sz="750">
                        <a:latin typeface="Times New Roman"/>
                        <a:cs typeface="Times New Roman"/>
                      </a:endParaRPr>
                    </a:p>
                    <a:p>
                      <a:pPr marL="13970">
                        <a:lnSpc>
                          <a:spcPct val="100000"/>
                        </a:lnSpc>
                      </a:pPr>
                      <a:r>
                        <a:rPr sz="750" spc="-15" dirty="0">
                          <a:latin typeface="Noto Serif CJK JP"/>
                          <a:cs typeface="Noto Serif CJK JP"/>
                        </a:rPr>
                        <a:t>會務人員</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22909">
                <a:tc>
                  <a:txBody>
                    <a:bodyPr/>
                    <a:lstStyle/>
                    <a:p>
                      <a:pPr marL="22225" marR="18415">
                        <a:lnSpc>
                          <a:spcPct val="121000"/>
                        </a:lnSpc>
                        <a:spcBef>
                          <a:spcPts val="455"/>
                        </a:spcBef>
                      </a:pPr>
                      <a:r>
                        <a:rPr sz="750" spc="-25" dirty="0">
                          <a:latin typeface="Noto Serif CJK JP"/>
                          <a:cs typeface="Noto Serif CJK JP"/>
                        </a:rPr>
                        <a:t>建全組織</a:t>
                      </a:r>
                      <a:endParaRPr sz="750">
                        <a:latin typeface="Noto Serif CJK JP"/>
                        <a:cs typeface="Noto Serif CJK JP"/>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10" dirty="0">
                          <a:latin typeface="Noto Serif CJK JP"/>
                          <a:cs typeface="Noto Serif CJK JP"/>
                        </a:rPr>
                        <a:t>一、持續徵求會員</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10" dirty="0">
                          <a:latin typeface="Noto Serif CJK JP"/>
                          <a:cs typeface="Noto Serif CJK JP"/>
                        </a:rPr>
                        <a:t>經常性工作</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20" dirty="0">
                          <a:latin typeface="Noto Serif CJK JP"/>
                          <a:cs typeface="Noto Serif CJK JP"/>
                        </a:rPr>
                        <a:t>理監事</a:t>
                      </a:r>
                      <a:endParaRPr sz="750">
                        <a:latin typeface="Noto Serif CJK JP"/>
                        <a:cs typeface="Noto Serif CJK JP"/>
                      </a:endParaRPr>
                    </a:p>
                    <a:p>
                      <a:pPr marL="13970">
                        <a:lnSpc>
                          <a:spcPct val="100000"/>
                        </a:lnSpc>
                        <a:spcBef>
                          <a:spcPts val="765"/>
                        </a:spcBef>
                      </a:pPr>
                      <a:r>
                        <a:rPr sz="750" spc="-15" dirty="0">
                          <a:latin typeface="Noto Serif CJK JP"/>
                          <a:cs typeface="Noto Serif CJK JP"/>
                        </a:rPr>
                        <a:t>會務人員</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69365">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335"/>
                        </a:spcBef>
                      </a:pPr>
                      <a:endParaRPr sz="750">
                        <a:latin typeface="Times New Roman"/>
                        <a:cs typeface="Times New Roman"/>
                      </a:endParaRPr>
                    </a:p>
                    <a:p>
                      <a:pPr marL="22225" marR="18415">
                        <a:lnSpc>
                          <a:spcPct val="121000"/>
                        </a:lnSpc>
                      </a:pPr>
                      <a:r>
                        <a:rPr sz="750" spc="-25" dirty="0">
                          <a:latin typeface="Noto Serif CJK JP"/>
                          <a:cs typeface="Noto Serif CJK JP"/>
                        </a:rPr>
                        <a:t>財務處理</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spcBef>
                          <a:spcPts val="120"/>
                        </a:spcBef>
                      </a:pPr>
                      <a:endParaRPr sz="750">
                        <a:latin typeface="Times New Roman"/>
                        <a:cs typeface="Times New Roman"/>
                      </a:endParaRPr>
                    </a:p>
                    <a:p>
                      <a:pPr marL="13970" marR="199390" algn="just">
                        <a:lnSpc>
                          <a:spcPct val="122800"/>
                        </a:lnSpc>
                      </a:pPr>
                      <a:r>
                        <a:rPr sz="750" spc="-5" dirty="0">
                          <a:latin typeface="Noto Serif CJK JP"/>
                          <a:cs typeface="Noto Serif CJK JP"/>
                        </a:rPr>
                        <a:t>一、徵收會費，嚴格執行預算及收支平衡。二、按期編製收支報告，並編列年度預、決</a:t>
                      </a:r>
                      <a:r>
                        <a:rPr sz="750" spc="-25" dirty="0">
                          <a:latin typeface="Noto Serif CJK JP"/>
                          <a:cs typeface="Noto Serif CJK JP"/>
                        </a:rPr>
                        <a:t>算。</a:t>
                      </a:r>
                      <a:endParaRPr sz="750">
                        <a:latin typeface="Noto Serif CJK JP"/>
                        <a:cs typeface="Noto Serif CJK JP"/>
                      </a:endParaRPr>
                    </a:p>
                    <a:p>
                      <a:pPr marL="13970">
                        <a:lnSpc>
                          <a:spcPct val="100000"/>
                        </a:lnSpc>
                        <a:spcBef>
                          <a:spcPts val="225"/>
                        </a:spcBef>
                      </a:pPr>
                      <a:r>
                        <a:rPr sz="750" spc="-5" dirty="0">
                          <a:latin typeface="Noto Serif CJK JP"/>
                          <a:cs typeface="Noto Serif CJK JP"/>
                        </a:rPr>
                        <a:t>三、本會財產造冊保管</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3970">
                        <a:lnSpc>
                          <a:spcPct val="100000"/>
                        </a:lnSpc>
                      </a:pPr>
                      <a:r>
                        <a:rPr sz="750" spc="-10" dirty="0">
                          <a:latin typeface="Noto Serif CJK JP"/>
                          <a:cs typeface="Noto Serif CJK JP"/>
                        </a:rPr>
                        <a:t>經常性工作</a:t>
                      </a:r>
                      <a:endParaRPr sz="750">
                        <a:latin typeface="Noto Serif CJK JP"/>
                        <a:cs typeface="Noto Serif CJK JP"/>
                      </a:endParaRPr>
                    </a:p>
                    <a:p>
                      <a:pPr marL="13970" marR="515620">
                        <a:lnSpc>
                          <a:spcPct val="185100"/>
                        </a:lnSpc>
                      </a:pPr>
                      <a:r>
                        <a:rPr sz="750" spc="-10" dirty="0">
                          <a:latin typeface="Noto Serif CJK JP"/>
                          <a:cs typeface="Noto Serif CJK JP"/>
                        </a:rPr>
                        <a:t>定期理監事會審查</a:t>
                      </a:r>
                      <a:r>
                        <a:rPr sz="750" spc="-15" dirty="0">
                          <a:latin typeface="Noto Serif CJK JP"/>
                          <a:cs typeface="Noto Serif CJK JP"/>
                        </a:rPr>
                        <a:t>定期清查</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265"/>
                        </a:spcBef>
                      </a:pPr>
                      <a:endParaRPr sz="750">
                        <a:latin typeface="Times New Roman"/>
                        <a:cs typeface="Times New Roman"/>
                      </a:endParaRPr>
                    </a:p>
                    <a:p>
                      <a:pPr marL="13970">
                        <a:lnSpc>
                          <a:spcPct val="100000"/>
                        </a:lnSpc>
                        <a:spcBef>
                          <a:spcPts val="5"/>
                        </a:spcBef>
                      </a:pPr>
                      <a:r>
                        <a:rPr sz="750" spc="-20" dirty="0">
                          <a:latin typeface="Noto Serif CJK JP"/>
                          <a:cs typeface="Noto Serif CJK JP"/>
                        </a:rPr>
                        <a:t>理監事</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057275">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360"/>
                        </a:spcBef>
                      </a:pPr>
                      <a:endParaRPr sz="750">
                        <a:latin typeface="Times New Roman"/>
                        <a:cs typeface="Times New Roman"/>
                      </a:endParaRPr>
                    </a:p>
                    <a:p>
                      <a:pPr marL="22225" marR="18415">
                        <a:lnSpc>
                          <a:spcPct val="121200"/>
                        </a:lnSpc>
                      </a:pPr>
                      <a:r>
                        <a:rPr sz="750" spc="-25" dirty="0">
                          <a:latin typeface="Noto Serif CJK JP"/>
                          <a:cs typeface="Noto Serif CJK JP"/>
                        </a:rPr>
                        <a:t>會員服務</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10" dirty="0">
                          <a:latin typeface="Noto Serif CJK JP"/>
                          <a:cs typeface="Noto Serif CJK JP"/>
                        </a:rPr>
                        <a:t>一、會員諮詢服務</a:t>
                      </a:r>
                      <a:endParaRPr sz="750">
                        <a:latin typeface="Noto Serif CJK JP"/>
                        <a:cs typeface="Noto Serif CJK JP"/>
                      </a:endParaRPr>
                    </a:p>
                    <a:p>
                      <a:pPr marL="13970">
                        <a:lnSpc>
                          <a:spcPct val="100000"/>
                        </a:lnSpc>
                        <a:spcBef>
                          <a:spcPts val="765"/>
                        </a:spcBef>
                      </a:pPr>
                      <a:r>
                        <a:rPr sz="750" spc="-10" dirty="0">
                          <a:latin typeface="Noto Serif CJK JP"/>
                          <a:cs typeface="Noto Serif CJK JP"/>
                        </a:rPr>
                        <a:t>二、新進廠商輔導</a:t>
                      </a:r>
                      <a:endParaRPr sz="750">
                        <a:latin typeface="Noto Serif CJK JP"/>
                        <a:cs typeface="Noto Serif CJK JP"/>
                      </a:endParaRPr>
                    </a:p>
                    <a:p>
                      <a:pPr marL="13970">
                        <a:lnSpc>
                          <a:spcPct val="100000"/>
                        </a:lnSpc>
                        <a:spcBef>
                          <a:spcPts val="770"/>
                        </a:spcBef>
                      </a:pPr>
                      <a:r>
                        <a:rPr sz="750" spc="-5" dirty="0">
                          <a:latin typeface="Noto Serif CJK JP"/>
                          <a:cs typeface="Noto Serif CJK JP"/>
                        </a:rPr>
                        <a:t>三、教育訓練資源提供</a:t>
                      </a:r>
                      <a:endParaRPr sz="750">
                        <a:latin typeface="Noto Serif CJK JP"/>
                        <a:cs typeface="Noto Serif CJK JP"/>
                      </a:endParaRPr>
                    </a:p>
                    <a:p>
                      <a:pPr marL="13970">
                        <a:lnSpc>
                          <a:spcPct val="100000"/>
                        </a:lnSpc>
                        <a:spcBef>
                          <a:spcPts val="765"/>
                        </a:spcBef>
                      </a:pPr>
                      <a:r>
                        <a:rPr sz="750" spc="-5" dirty="0">
                          <a:latin typeface="Noto Serif CJK JP"/>
                          <a:cs typeface="Noto Serif CJK JP"/>
                        </a:rPr>
                        <a:t>四、供應商資源與廠商評價資訊共享</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3970">
                        <a:lnSpc>
                          <a:spcPct val="100000"/>
                        </a:lnSpc>
                      </a:pPr>
                      <a:r>
                        <a:rPr sz="750" spc="-10" dirty="0">
                          <a:latin typeface="Noto Serif CJK JP"/>
                          <a:cs typeface="Noto Serif CJK JP"/>
                        </a:rPr>
                        <a:t>經常性工作</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3970">
                        <a:lnSpc>
                          <a:spcPct val="100000"/>
                        </a:lnSpc>
                      </a:pPr>
                      <a:r>
                        <a:rPr sz="750" spc="-20" dirty="0">
                          <a:latin typeface="Noto Serif CJK JP"/>
                          <a:cs typeface="Noto Serif CJK JP"/>
                        </a:rPr>
                        <a:t>理監事</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057275">
                <a:tc>
                  <a:txBody>
                    <a:bodyPr/>
                    <a:lstStyle/>
                    <a:p>
                      <a:pPr>
                        <a:lnSpc>
                          <a:spcPct val="100000"/>
                        </a:lnSpc>
                      </a:pPr>
                      <a:endParaRPr sz="750">
                        <a:latin typeface="Times New Roman"/>
                        <a:cs typeface="Times New Roman"/>
                      </a:endParaRPr>
                    </a:p>
                    <a:p>
                      <a:pPr>
                        <a:lnSpc>
                          <a:spcPct val="100000"/>
                        </a:lnSpc>
                      </a:pPr>
                      <a:endParaRPr sz="750">
                        <a:latin typeface="Times New Roman"/>
                        <a:cs typeface="Times New Roman"/>
                      </a:endParaRPr>
                    </a:p>
                    <a:p>
                      <a:pPr>
                        <a:lnSpc>
                          <a:spcPct val="100000"/>
                        </a:lnSpc>
                        <a:spcBef>
                          <a:spcPts val="365"/>
                        </a:spcBef>
                      </a:pPr>
                      <a:endParaRPr sz="750">
                        <a:latin typeface="Times New Roman"/>
                        <a:cs typeface="Times New Roman"/>
                      </a:endParaRPr>
                    </a:p>
                    <a:p>
                      <a:pPr marL="22225" marR="18415">
                        <a:lnSpc>
                          <a:spcPct val="121000"/>
                        </a:lnSpc>
                      </a:pPr>
                      <a:r>
                        <a:rPr sz="750" spc="-25" dirty="0">
                          <a:latin typeface="Noto Serif CJK JP"/>
                          <a:cs typeface="Noto Serif CJK JP"/>
                        </a:rPr>
                        <a:t>協會活動</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5" dirty="0">
                          <a:latin typeface="Noto Serif CJK JP"/>
                          <a:cs typeface="Noto Serif CJK JP"/>
                        </a:rPr>
                        <a:t>一、保險業務駐點服務</a:t>
                      </a:r>
                      <a:endParaRPr sz="750">
                        <a:latin typeface="Noto Serif CJK JP"/>
                        <a:cs typeface="Noto Serif CJK JP"/>
                      </a:endParaRPr>
                    </a:p>
                    <a:p>
                      <a:pPr marL="13970" marR="687070">
                        <a:lnSpc>
                          <a:spcPts val="1670"/>
                        </a:lnSpc>
                        <a:spcBef>
                          <a:spcPts val="180"/>
                        </a:spcBef>
                      </a:pPr>
                      <a:r>
                        <a:rPr sz="750" spc="-5" dirty="0">
                          <a:latin typeface="Noto Serif CJK JP"/>
                          <a:cs typeface="Noto Serif CJK JP"/>
                        </a:rPr>
                        <a:t>二、推廣宣傳新吉工業區廠協會三、消防演練活動推行</a:t>
                      </a:r>
                      <a:endParaRPr sz="750">
                        <a:latin typeface="Noto Serif CJK JP"/>
                        <a:cs typeface="Noto Serif CJK JP"/>
                      </a:endParaRPr>
                    </a:p>
                    <a:p>
                      <a:pPr marL="13970">
                        <a:lnSpc>
                          <a:spcPct val="100000"/>
                        </a:lnSpc>
                        <a:spcBef>
                          <a:spcPts val="580"/>
                        </a:spcBef>
                      </a:pPr>
                      <a:r>
                        <a:rPr sz="750" spc="-10" dirty="0">
                          <a:latin typeface="Noto Serif CJK JP"/>
                          <a:cs typeface="Noto Serif CJK JP"/>
                        </a:rPr>
                        <a:t>四、急救訓練</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
                        <a:lnSpc>
                          <a:spcPct val="100000"/>
                        </a:lnSpc>
                        <a:spcBef>
                          <a:spcPts val="385"/>
                        </a:spcBef>
                      </a:pPr>
                      <a:r>
                        <a:rPr sz="750" spc="-10" dirty="0">
                          <a:latin typeface="Noto Serif CJK JP"/>
                          <a:cs typeface="Noto Serif CJK JP"/>
                        </a:rPr>
                        <a:t>一月兩次以上</a:t>
                      </a:r>
                      <a:endParaRPr sz="750">
                        <a:latin typeface="Noto Serif CJK JP"/>
                        <a:cs typeface="Noto Serif CJK JP"/>
                      </a:endParaRPr>
                    </a:p>
                    <a:p>
                      <a:pPr marL="13970" marR="711200" algn="just">
                        <a:lnSpc>
                          <a:spcPts val="1670"/>
                        </a:lnSpc>
                        <a:spcBef>
                          <a:spcPts val="180"/>
                        </a:spcBef>
                      </a:pPr>
                      <a:r>
                        <a:rPr sz="750" spc="-10" dirty="0">
                          <a:latin typeface="Noto Serif CJK JP"/>
                          <a:cs typeface="Noto Serif CJK JP"/>
                        </a:rPr>
                        <a:t>一年兩次以上一年兩次以上一年一次以上</a:t>
                      </a:r>
                      <a:endParaRPr sz="750">
                        <a:latin typeface="Noto Serif CJK JP"/>
                        <a:cs typeface="Noto Serif CJK JP"/>
                      </a:endParaRPr>
                    </a:p>
                  </a:txBody>
                  <a:tcPr marL="0" marR="0" marT="488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750">
                        <a:latin typeface="Times New Roman"/>
                        <a:cs typeface="Times New Roman"/>
                      </a:endParaRPr>
                    </a:p>
                    <a:p>
                      <a:pPr>
                        <a:lnSpc>
                          <a:spcPct val="100000"/>
                        </a:lnSpc>
                        <a:spcBef>
                          <a:spcPts val="325"/>
                        </a:spcBef>
                      </a:pPr>
                      <a:endParaRPr sz="750">
                        <a:latin typeface="Times New Roman"/>
                        <a:cs typeface="Times New Roman"/>
                      </a:endParaRPr>
                    </a:p>
                    <a:p>
                      <a:pPr marL="13970">
                        <a:lnSpc>
                          <a:spcPct val="100000"/>
                        </a:lnSpc>
                      </a:pPr>
                      <a:r>
                        <a:rPr sz="750" spc="-15" dirty="0">
                          <a:latin typeface="Noto Serif CJK JP"/>
                          <a:cs typeface="Noto Serif CJK JP"/>
                        </a:rPr>
                        <a:t>會務人員</a:t>
                      </a:r>
                      <a:endParaRPr sz="750">
                        <a:latin typeface="Noto Serif CJK JP"/>
                        <a:cs typeface="Noto Serif CJK J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0048" y="1060703"/>
            <a:ext cx="7776972" cy="5283708"/>
          </a:xfrm>
          <a:prstGeom prst="rect">
            <a:avLst/>
          </a:prstGeom>
        </p:spPr>
      </p:pic>
      <p:sp>
        <p:nvSpPr>
          <p:cNvPr id="3" name="object 3"/>
          <p:cNvSpPr txBox="1">
            <a:spLocks noGrp="1"/>
          </p:cNvSpPr>
          <p:nvPr>
            <p:ph type="title"/>
          </p:nvPr>
        </p:nvSpPr>
        <p:spPr>
          <a:xfrm>
            <a:off x="127507" y="1532890"/>
            <a:ext cx="2480945" cy="406400"/>
          </a:xfrm>
          <a:prstGeom prst="rect">
            <a:avLst/>
          </a:prstGeom>
        </p:spPr>
        <p:txBody>
          <a:bodyPr vert="horz" wrap="square" lIns="0" tIns="12065" rIns="0" bIns="0" rtlCol="0">
            <a:spAutoFit/>
          </a:bodyPr>
          <a:lstStyle/>
          <a:p>
            <a:pPr marL="12700">
              <a:lnSpc>
                <a:spcPct val="100000"/>
              </a:lnSpc>
              <a:spcBef>
                <a:spcPts val="95"/>
              </a:spcBef>
            </a:pPr>
            <a:r>
              <a:rPr sz="2500" spc="70" dirty="0"/>
              <a:t>112</a:t>
            </a:r>
            <a:r>
              <a:rPr sz="2500" spc="-30" dirty="0"/>
              <a:t>年資產負債表</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1379" y="0"/>
            <a:ext cx="7501128" cy="6857997"/>
          </a:xfrm>
          <a:prstGeom prst="rect">
            <a:avLst/>
          </a:prstGeom>
        </p:spPr>
      </p:pic>
      <p:sp>
        <p:nvSpPr>
          <p:cNvPr id="3" name="object 3"/>
          <p:cNvSpPr txBox="1">
            <a:spLocks noGrp="1"/>
          </p:cNvSpPr>
          <p:nvPr>
            <p:ph type="title"/>
          </p:nvPr>
        </p:nvSpPr>
        <p:spPr>
          <a:xfrm>
            <a:off x="111353" y="1516761"/>
            <a:ext cx="3248025" cy="406400"/>
          </a:xfrm>
          <a:prstGeom prst="rect">
            <a:avLst/>
          </a:prstGeom>
        </p:spPr>
        <p:txBody>
          <a:bodyPr vert="horz" wrap="square" lIns="0" tIns="12065" rIns="0" bIns="0" rtlCol="0">
            <a:spAutoFit/>
          </a:bodyPr>
          <a:lstStyle/>
          <a:p>
            <a:pPr marL="12700">
              <a:lnSpc>
                <a:spcPct val="100000"/>
              </a:lnSpc>
              <a:spcBef>
                <a:spcPts val="95"/>
              </a:spcBef>
            </a:pPr>
            <a:r>
              <a:rPr sz="2500" spc="70" dirty="0"/>
              <a:t>112</a:t>
            </a:r>
            <a:r>
              <a:rPr sz="2500" spc="-25" dirty="0"/>
              <a:t>年決算/預算差異表</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8135" y="3038932"/>
            <a:ext cx="4872355" cy="788670"/>
          </a:xfrm>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一</a:t>
            </a:r>
            <a:r>
              <a:rPr spc="-105" dirty="0">
                <a:latin typeface="Times New Roman"/>
                <a:cs typeface="Times New Roman"/>
              </a:rPr>
              <a:t>)</a:t>
            </a:r>
            <a:r>
              <a:rPr spc="-15" dirty="0"/>
              <a:t>介紹與會貴賓</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428" y="1484503"/>
            <a:ext cx="2480945" cy="406400"/>
          </a:xfrm>
          <a:prstGeom prst="rect">
            <a:avLst/>
          </a:prstGeom>
        </p:spPr>
        <p:txBody>
          <a:bodyPr vert="horz" wrap="square" lIns="0" tIns="12065" rIns="0" bIns="0" rtlCol="0">
            <a:spAutoFit/>
          </a:bodyPr>
          <a:lstStyle/>
          <a:p>
            <a:pPr marL="12700">
              <a:lnSpc>
                <a:spcPct val="100000"/>
              </a:lnSpc>
              <a:spcBef>
                <a:spcPts val="95"/>
              </a:spcBef>
            </a:pPr>
            <a:r>
              <a:rPr sz="2500" spc="70" dirty="0"/>
              <a:t>112</a:t>
            </a:r>
            <a:r>
              <a:rPr sz="2500" spc="-30" dirty="0"/>
              <a:t>年現金出納表</a:t>
            </a:r>
            <a:endParaRPr sz="2500"/>
          </a:p>
        </p:txBody>
      </p:sp>
      <p:pic>
        <p:nvPicPr>
          <p:cNvPr id="3" name="object 3"/>
          <p:cNvPicPr/>
          <p:nvPr/>
        </p:nvPicPr>
        <p:blipFill>
          <a:blip r:embed="rId2" cstate="print"/>
          <a:stretch>
            <a:fillRect/>
          </a:stretch>
        </p:blipFill>
        <p:spPr>
          <a:xfrm>
            <a:off x="946431" y="2135165"/>
            <a:ext cx="10126931" cy="39821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60" y="1475943"/>
            <a:ext cx="3115310" cy="406400"/>
          </a:xfrm>
          <a:prstGeom prst="rect">
            <a:avLst/>
          </a:prstGeom>
        </p:spPr>
        <p:txBody>
          <a:bodyPr vert="horz" wrap="square" lIns="0" tIns="12065" rIns="0" bIns="0" rtlCol="0">
            <a:spAutoFit/>
          </a:bodyPr>
          <a:lstStyle/>
          <a:p>
            <a:pPr marL="12700">
              <a:lnSpc>
                <a:spcPct val="100000"/>
              </a:lnSpc>
              <a:spcBef>
                <a:spcPts val="95"/>
              </a:spcBef>
            </a:pPr>
            <a:r>
              <a:rPr sz="2500" spc="70" dirty="0"/>
              <a:t>112</a:t>
            </a:r>
            <a:r>
              <a:rPr sz="2500" spc="-35" dirty="0"/>
              <a:t>年財產基金收支表</a:t>
            </a:r>
            <a:endParaRPr sz="2500"/>
          </a:p>
        </p:txBody>
      </p:sp>
      <p:pic>
        <p:nvPicPr>
          <p:cNvPr id="3" name="object 3"/>
          <p:cNvPicPr/>
          <p:nvPr/>
        </p:nvPicPr>
        <p:blipFill>
          <a:blip r:embed="rId2" cstate="print"/>
          <a:stretch>
            <a:fillRect/>
          </a:stretch>
        </p:blipFill>
        <p:spPr>
          <a:xfrm>
            <a:off x="3204972" y="0"/>
            <a:ext cx="6752844" cy="68579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85972" y="0"/>
            <a:ext cx="5020056" cy="6857997"/>
          </a:xfrm>
          <a:prstGeom prst="rect">
            <a:avLst/>
          </a:prstGeom>
        </p:spPr>
      </p:pic>
      <p:sp>
        <p:nvSpPr>
          <p:cNvPr id="3" name="object 3"/>
          <p:cNvSpPr txBox="1">
            <a:spLocks noGrp="1"/>
          </p:cNvSpPr>
          <p:nvPr>
            <p:ph type="title"/>
          </p:nvPr>
        </p:nvSpPr>
        <p:spPr>
          <a:xfrm>
            <a:off x="151892" y="1475943"/>
            <a:ext cx="3114675" cy="406400"/>
          </a:xfrm>
          <a:prstGeom prst="rect">
            <a:avLst/>
          </a:prstGeom>
        </p:spPr>
        <p:txBody>
          <a:bodyPr vert="horz" wrap="square" lIns="0" tIns="12065" rIns="0" bIns="0" rtlCol="0">
            <a:spAutoFit/>
          </a:bodyPr>
          <a:lstStyle/>
          <a:p>
            <a:pPr marL="12700">
              <a:lnSpc>
                <a:spcPct val="100000"/>
              </a:lnSpc>
              <a:spcBef>
                <a:spcPts val="95"/>
              </a:spcBef>
            </a:pPr>
            <a:r>
              <a:rPr sz="2500" spc="65" dirty="0"/>
              <a:t>112</a:t>
            </a:r>
            <a:r>
              <a:rPr sz="2500" spc="-35" dirty="0"/>
              <a:t>年監事審核意見書</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428" y="1095248"/>
            <a:ext cx="1998980" cy="787400"/>
          </a:xfrm>
          <a:prstGeom prst="rect">
            <a:avLst/>
          </a:prstGeom>
        </p:spPr>
        <p:txBody>
          <a:bodyPr vert="horz" wrap="square" lIns="0" tIns="12065" rIns="0" bIns="0" rtlCol="0">
            <a:spAutoFit/>
          </a:bodyPr>
          <a:lstStyle/>
          <a:p>
            <a:pPr marL="12700" marR="5080">
              <a:lnSpc>
                <a:spcPct val="100000"/>
              </a:lnSpc>
              <a:spcBef>
                <a:spcPts val="95"/>
              </a:spcBef>
            </a:pPr>
            <a:r>
              <a:rPr sz="2500" spc="70" dirty="0"/>
              <a:t>111</a:t>
            </a:r>
            <a:r>
              <a:rPr sz="2500" spc="-25" dirty="0"/>
              <a:t>年</a:t>
            </a:r>
            <a:r>
              <a:rPr sz="2500" spc="165" dirty="0"/>
              <a:t>~113</a:t>
            </a:r>
            <a:r>
              <a:rPr sz="2500" spc="-50" dirty="0"/>
              <a:t>年</a:t>
            </a:r>
            <a:r>
              <a:rPr sz="2500" spc="-35" dirty="0"/>
              <a:t>收支明細表</a:t>
            </a:r>
            <a:endParaRPr sz="2500"/>
          </a:p>
        </p:txBody>
      </p:sp>
      <p:pic>
        <p:nvPicPr>
          <p:cNvPr id="3" name="object 3"/>
          <p:cNvPicPr/>
          <p:nvPr/>
        </p:nvPicPr>
        <p:blipFill>
          <a:blip r:embed="rId2" cstate="print"/>
          <a:stretch>
            <a:fillRect/>
          </a:stretch>
        </p:blipFill>
        <p:spPr>
          <a:xfrm>
            <a:off x="2121407" y="224027"/>
            <a:ext cx="9631680" cy="640994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00984" y="13714"/>
            <a:ext cx="4637532" cy="6829041"/>
          </a:xfrm>
          <a:prstGeom prst="rect">
            <a:avLst/>
          </a:prstGeom>
        </p:spPr>
      </p:pic>
      <p:sp>
        <p:nvSpPr>
          <p:cNvPr id="3" name="object 3"/>
          <p:cNvSpPr txBox="1">
            <a:spLocks noGrp="1"/>
          </p:cNvSpPr>
          <p:nvPr>
            <p:ph type="title"/>
          </p:nvPr>
        </p:nvSpPr>
        <p:spPr>
          <a:xfrm>
            <a:off x="596900" y="1458290"/>
            <a:ext cx="1847214" cy="406400"/>
          </a:xfrm>
          <a:prstGeom prst="rect">
            <a:avLst/>
          </a:prstGeom>
        </p:spPr>
        <p:txBody>
          <a:bodyPr vert="horz" wrap="square" lIns="0" tIns="12065" rIns="0" bIns="0" rtlCol="0">
            <a:spAutoFit/>
          </a:bodyPr>
          <a:lstStyle/>
          <a:p>
            <a:pPr marL="12700">
              <a:lnSpc>
                <a:spcPct val="100000"/>
              </a:lnSpc>
              <a:spcBef>
                <a:spcPts val="95"/>
              </a:spcBef>
            </a:pPr>
            <a:r>
              <a:rPr sz="2500" spc="70" dirty="0"/>
              <a:t>113</a:t>
            </a:r>
            <a:r>
              <a:rPr sz="2500" spc="-40" dirty="0"/>
              <a:t>年預算表</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1458290"/>
            <a:ext cx="1847214" cy="406400"/>
          </a:xfrm>
          <a:prstGeom prst="rect">
            <a:avLst/>
          </a:prstGeom>
        </p:spPr>
        <p:txBody>
          <a:bodyPr vert="horz" wrap="square" lIns="0" tIns="12065" rIns="0" bIns="0" rtlCol="0">
            <a:spAutoFit/>
          </a:bodyPr>
          <a:lstStyle/>
          <a:p>
            <a:pPr marL="12700">
              <a:lnSpc>
                <a:spcPct val="100000"/>
              </a:lnSpc>
              <a:spcBef>
                <a:spcPts val="95"/>
              </a:spcBef>
            </a:pPr>
            <a:r>
              <a:rPr sz="2500" spc="70" dirty="0"/>
              <a:t>114</a:t>
            </a:r>
            <a:r>
              <a:rPr sz="2500" spc="-40" dirty="0"/>
              <a:t>年預算表</a:t>
            </a:r>
            <a:endParaRPr sz="2500"/>
          </a:p>
        </p:txBody>
      </p:sp>
      <p:graphicFrame>
        <p:nvGraphicFramePr>
          <p:cNvPr id="3" name="object 3"/>
          <p:cNvGraphicFramePr>
            <a:graphicFrameLocks noGrp="1"/>
          </p:cNvGraphicFramePr>
          <p:nvPr/>
        </p:nvGraphicFramePr>
        <p:xfrm>
          <a:off x="3288791" y="30"/>
          <a:ext cx="4733925" cy="6847840"/>
        </p:xfrm>
        <a:graphic>
          <a:graphicData uri="http://schemas.openxmlformats.org/drawingml/2006/table">
            <a:tbl>
              <a:tblPr firstRow="1" bandRow="1">
                <a:tableStyleId>{2D5ABB26-0587-4C30-8999-92F81FD0307C}</a:tableStyleId>
              </a:tblPr>
              <a:tblGrid>
                <a:gridCol w="224154">
                  <a:extLst>
                    <a:ext uri="{9D8B030D-6E8A-4147-A177-3AD203B41FA5}">
                      <a16:colId xmlns:a16="http://schemas.microsoft.com/office/drawing/2014/main" val="20000"/>
                    </a:ext>
                  </a:extLst>
                </a:gridCol>
                <a:gridCol w="224154">
                  <a:extLst>
                    <a:ext uri="{9D8B030D-6E8A-4147-A177-3AD203B41FA5}">
                      <a16:colId xmlns:a16="http://schemas.microsoft.com/office/drawing/2014/main" val="20001"/>
                    </a:ext>
                  </a:extLst>
                </a:gridCol>
                <a:gridCol w="224154">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498475">
                  <a:extLst>
                    <a:ext uri="{9D8B030D-6E8A-4147-A177-3AD203B41FA5}">
                      <a16:colId xmlns:a16="http://schemas.microsoft.com/office/drawing/2014/main" val="20004"/>
                    </a:ext>
                  </a:extLst>
                </a:gridCol>
                <a:gridCol w="1823719">
                  <a:extLst>
                    <a:ext uri="{9D8B030D-6E8A-4147-A177-3AD203B41FA5}">
                      <a16:colId xmlns:a16="http://schemas.microsoft.com/office/drawing/2014/main" val="20005"/>
                    </a:ext>
                  </a:extLst>
                </a:gridCol>
              </a:tblGrid>
              <a:tr h="348615">
                <a:tc gridSpan="6">
                  <a:txBody>
                    <a:bodyPr/>
                    <a:lstStyle/>
                    <a:p>
                      <a:pPr marR="1905" algn="ctr">
                        <a:lnSpc>
                          <a:spcPct val="100000"/>
                        </a:lnSpc>
                        <a:spcBef>
                          <a:spcPts val="730"/>
                        </a:spcBef>
                      </a:pPr>
                      <a:r>
                        <a:rPr sz="1050" b="1" spc="60" dirty="0">
                          <a:latin typeface="Noto Serif CJK JP"/>
                          <a:cs typeface="Noto Serif CJK JP"/>
                        </a:rPr>
                        <a:t>臺南市 新吉工業區 廠商協進會 </a:t>
                      </a:r>
                      <a:r>
                        <a:rPr sz="1050" b="1" spc="-70" dirty="0">
                          <a:latin typeface="Noto Serif CJK JP"/>
                          <a:cs typeface="Noto Serif CJK JP"/>
                        </a:rPr>
                        <a:t>114</a:t>
                      </a:r>
                      <a:r>
                        <a:rPr sz="1050" b="1" spc="-10" dirty="0">
                          <a:latin typeface="Noto Serif CJK JP"/>
                          <a:cs typeface="Noto Serif CJK JP"/>
                        </a:rPr>
                        <a:t>年度經費收支預算表</a:t>
                      </a:r>
                      <a:endParaRPr sz="1050">
                        <a:latin typeface="Noto Serif CJK JP"/>
                        <a:cs typeface="Noto Serif CJK JP"/>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61925">
                <a:tc gridSpan="6">
                  <a:txBody>
                    <a:bodyPr/>
                    <a:lstStyle/>
                    <a:p>
                      <a:pPr marL="2423795">
                        <a:lnSpc>
                          <a:spcPts val="1080"/>
                        </a:lnSpc>
                        <a:spcBef>
                          <a:spcPts val="95"/>
                        </a:spcBef>
                      </a:pPr>
                      <a:r>
                        <a:rPr sz="900" spc="-20" dirty="0">
                          <a:latin typeface="Noto Serif CJK JP"/>
                          <a:cs typeface="Noto Serif CJK JP"/>
                        </a:rPr>
                        <a:t>自民國</a:t>
                      </a:r>
                      <a:r>
                        <a:rPr sz="900" spc="-30" dirty="0">
                          <a:latin typeface="Noto Serif CJK JP"/>
                          <a:cs typeface="Noto Serif CJK JP"/>
                        </a:rPr>
                        <a:t>114</a:t>
                      </a:r>
                      <a:r>
                        <a:rPr sz="900" spc="-45" dirty="0">
                          <a:latin typeface="Noto Serif CJK JP"/>
                          <a:cs typeface="Noto Serif CJK JP"/>
                        </a:rPr>
                        <a:t>年</a:t>
                      </a:r>
                      <a:r>
                        <a:rPr sz="900" spc="-20" dirty="0">
                          <a:latin typeface="Noto Serif CJK JP"/>
                          <a:cs typeface="Noto Serif CJK JP"/>
                        </a:rPr>
                        <a:t>01</a:t>
                      </a:r>
                      <a:r>
                        <a:rPr sz="900" spc="-45" dirty="0">
                          <a:latin typeface="Noto Serif CJK JP"/>
                          <a:cs typeface="Noto Serif CJK JP"/>
                        </a:rPr>
                        <a:t>月</a:t>
                      </a:r>
                      <a:r>
                        <a:rPr sz="900" spc="-20" dirty="0">
                          <a:latin typeface="Noto Serif CJK JP"/>
                          <a:cs typeface="Noto Serif CJK JP"/>
                        </a:rPr>
                        <a:t>01</a:t>
                      </a:r>
                      <a:r>
                        <a:rPr sz="900" spc="150" dirty="0">
                          <a:latin typeface="Noto Serif CJK JP"/>
                          <a:cs typeface="Noto Serif CJK JP"/>
                        </a:rPr>
                        <a:t>日  至</a:t>
                      </a:r>
                      <a:r>
                        <a:rPr sz="900" spc="-30" dirty="0">
                          <a:latin typeface="Noto Serif CJK JP"/>
                          <a:cs typeface="Noto Serif CJK JP"/>
                        </a:rPr>
                        <a:t>114</a:t>
                      </a:r>
                      <a:r>
                        <a:rPr sz="900" spc="-45" dirty="0">
                          <a:latin typeface="Noto Serif CJK JP"/>
                          <a:cs typeface="Noto Serif CJK JP"/>
                        </a:rPr>
                        <a:t>年</a:t>
                      </a:r>
                      <a:r>
                        <a:rPr sz="900" spc="-20" dirty="0">
                          <a:latin typeface="Noto Serif CJK JP"/>
                          <a:cs typeface="Noto Serif CJK JP"/>
                        </a:rPr>
                        <a:t>12</a:t>
                      </a:r>
                      <a:r>
                        <a:rPr sz="900" spc="-45" dirty="0">
                          <a:latin typeface="Noto Serif CJK JP"/>
                          <a:cs typeface="Noto Serif CJK JP"/>
                        </a:rPr>
                        <a:t>月</a:t>
                      </a:r>
                      <a:r>
                        <a:rPr sz="900" spc="-20" dirty="0">
                          <a:latin typeface="Noto Serif CJK JP"/>
                          <a:cs typeface="Noto Serif CJK JP"/>
                        </a:rPr>
                        <a:t>31</a:t>
                      </a:r>
                      <a:r>
                        <a:rPr sz="900" spc="-25" dirty="0">
                          <a:latin typeface="Noto Serif CJK JP"/>
                          <a:cs typeface="Noto Serif CJK JP"/>
                        </a:rPr>
                        <a:t>日止</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61925">
                <a:tc gridSpan="4">
                  <a:txBody>
                    <a:bodyPr/>
                    <a:lstStyle/>
                    <a:p>
                      <a:pPr algn="ctr">
                        <a:lnSpc>
                          <a:spcPts val="1080"/>
                        </a:lnSpc>
                        <a:spcBef>
                          <a:spcPts val="100"/>
                        </a:spcBef>
                      </a:pPr>
                      <a:r>
                        <a:rPr sz="900" b="1" spc="-25" dirty="0">
                          <a:latin typeface="Noto Serif CJK JP"/>
                          <a:cs typeface="Noto Serif CJK JP"/>
                        </a:rPr>
                        <a:t>科目</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rowSpan="2">
                  <a:txBody>
                    <a:bodyPr/>
                    <a:lstStyle/>
                    <a:p>
                      <a:pPr marL="67945">
                        <a:lnSpc>
                          <a:spcPct val="100000"/>
                        </a:lnSpc>
                        <a:spcBef>
                          <a:spcPts val="720"/>
                        </a:spcBef>
                      </a:pPr>
                      <a:r>
                        <a:rPr sz="900" b="1" spc="-20" dirty="0">
                          <a:latin typeface="Noto Serif CJK JP"/>
                          <a:cs typeface="Noto Serif CJK JP"/>
                        </a:rPr>
                        <a:t>預算數</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
                  <a:txBody>
                    <a:bodyPr/>
                    <a:lstStyle/>
                    <a:p>
                      <a:pPr algn="ctr">
                        <a:lnSpc>
                          <a:spcPct val="100000"/>
                        </a:lnSpc>
                        <a:spcBef>
                          <a:spcPts val="720"/>
                        </a:spcBef>
                      </a:pPr>
                      <a:r>
                        <a:rPr sz="900" b="1" spc="-25" dirty="0">
                          <a:latin typeface="Noto Serif CJK JP"/>
                          <a:cs typeface="Noto Serif CJK JP"/>
                        </a:rPr>
                        <a:t>說明</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61925">
                <a:tc>
                  <a:txBody>
                    <a:bodyPr/>
                    <a:lstStyle/>
                    <a:p>
                      <a:pPr marR="62865" algn="ctr">
                        <a:lnSpc>
                          <a:spcPts val="1080"/>
                        </a:lnSpc>
                        <a:spcBef>
                          <a:spcPts val="95"/>
                        </a:spcBef>
                      </a:pPr>
                      <a:r>
                        <a:rPr sz="900" b="1" spc="-50" dirty="0">
                          <a:latin typeface="Noto Serif CJK JP"/>
                          <a:cs typeface="Noto Serif CJK JP"/>
                        </a:rPr>
                        <a:t>款</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2865" algn="ctr">
                        <a:lnSpc>
                          <a:spcPts val="1080"/>
                        </a:lnSpc>
                        <a:spcBef>
                          <a:spcPts val="95"/>
                        </a:spcBef>
                      </a:pPr>
                      <a:r>
                        <a:rPr sz="900" b="1" spc="-50" dirty="0">
                          <a:latin typeface="Noto Serif CJK JP"/>
                          <a:cs typeface="Noto Serif CJK JP"/>
                        </a:rPr>
                        <a:t>項</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1280" algn="r">
                        <a:lnSpc>
                          <a:spcPts val="1080"/>
                        </a:lnSpc>
                        <a:spcBef>
                          <a:spcPts val="95"/>
                        </a:spcBef>
                      </a:pPr>
                      <a:r>
                        <a:rPr sz="900" b="1" spc="-50" dirty="0">
                          <a:latin typeface="Noto Serif CJK JP"/>
                          <a:cs typeface="Noto Serif CJK JP"/>
                        </a:rPr>
                        <a:t>目</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080"/>
                        </a:lnSpc>
                        <a:spcBef>
                          <a:spcPts val="95"/>
                        </a:spcBef>
                      </a:pPr>
                      <a:r>
                        <a:rPr sz="900" b="1" spc="-25" dirty="0">
                          <a:latin typeface="Noto Serif CJK JP"/>
                          <a:cs typeface="Noto Serif CJK JP"/>
                        </a:rPr>
                        <a:t>科目</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86690">
                <a:tc>
                  <a:txBody>
                    <a:bodyPr/>
                    <a:lstStyle/>
                    <a:p>
                      <a:pPr algn="ctr">
                        <a:lnSpc>
                          <a:spcPct val="100000"/>
                        </a:lnSpc>
                        <a:spcBef>
                          <a:spcPts val="195"/>
                        </a:spcBef>
                      </a:pPr>
                      <a:r>
                        <a:rPr sz="900" b="1" spc="-50" dirty="0">
                          <a:latin typeface="Noto Serif CJK JP"/>
                          <a:cs typeface="Noto Serif CJK JP"/>
                        </a:rPr>
                        <a:t>壹</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95"/>
                        </a:spcBef>
                      </a:pPr>
                      <a:r>
                        <a:rPr sz="900" b="1" spc="-10" dirty="0">
                          <a:latin typeface="Noto Serif CJK JP"/>
                          <a:cs typeface="Noto Serif CJK JP"/>
                        </a:rPr>
                        <a:t>本會經費收入</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95"/>
                        </a:spcBef>
                      </a:pPr>
                      <a:r>
                        <a:rPr sz="900" b="1" spc="-10" dirty="0">
                          <a:solidFill>
                            <a:srgbClr val="0000FF"/>
                          </a:solidFill>
                          <a:latin typeface="Times New Roman"/>
                          <a:cs typeface="Times New Roman"/>
                        </a:rPr>
                        <a:t>895,000</a:t>
                      </a:r>
                      <a:endParaRPr sz="900">
                        <a:latin typeface="Times New Roman"/>
                        <a:cs typeface="Times New Roman"/>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60" dirty="0">
                          <a:latin typeface="Noto Serif CJK JP"/>
                          <a:cs typeface="Noto Serif CJK JP"/>
                        </a:rPr>
                        <a:t>—</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15" dirty="0">
                          <a:latin typeface="Noto Serif CJK JP"/>
                          <a:cs typeface="Noto Serif CJK JP"/>
                        </a:rPr>
                        <a:t>會費收入</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895,000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100"/>
                        </a:spcBef>
                      </a:pPr>
                      <a:r>
                        <a:rPr sz="900" spc="-50" dirty="0">
                          <a:latin typeface="Times New Roman"/>
                          <a:cs typeface="Times New Roman"/>
                        </a:rPr>
                        <a:t>1</a:t>
                      </a:r>
                      <a:endParaRPr sz="900">
                        <a:latin typeface="Times New Roman"/>
                        <a:cs typeface="Times New Roman"/>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100"/>
                        </a:spcBef>
                      </a:pPr>
                      <a:r>
                        <a:rPr sz="900" spc="-20" dirty="0">
                          <a:latin typeface="Noto Serif CJK JP"/>
                          <a:cs typeface="Noto Serif CJK JP"/>
                        </a:rPr>
                        <a:t>入會費</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130,000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100"/>
                        </a:spcBef>
                      </a:pPr>
                      <a:r>
                        <a:rPr sz="900" spc="-10" dirty="0">
                          <a:latin typeface="Noto Serif CJK JP"/>
                          <a:cs typeface="Noto Serif CJK JP"/>
                        </a:rPr>
                        <a:t>預定總數為</a:t>
                      </a:r>
                      <a:r>
                        <a:rPr sz="900" spc="-20" dirty="0">
                          <a:latin typeface="Noto Serif CJK JP"/>
                          <a:cs typeface="Noto Serif CJK JP"/>
                        </a:rPr>
                        <a:t>75</a:t>
                      </a:r>
                      <a:r>
                        <a:rPr sz="900" spc="-50" dirty="0">
                          <a:latin typeface="Noto Serif CJK JP"/>
                          <a:cs typeface="Noto Serif CJK JP"/>
                        </a:rPr>
                        <a:t>家</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2</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5" dirty="0">
                          <a:latin typeface="Noto Serif CJK JP"/>
                          <a:cs typeface="Noto Serif CJK JP"/>
                        </a:rPr>
                        <a:t>常年會費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375,000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dirty="0">
                          <a:latin typeface="Noto Serif CJK JP"/>
                          <a:cs typeface="Noto Serif CJK JP"/>
                        </a:rPr>
                        <a:t>既有</a:t>
                      </a:r>
                      <a:r>
                        <a:rPr sz="900" dirty="0">
                          <a:latin typeface="Times New Roman"/>
                          <a:cs typeface="Times New Roman"/>
                        </a:rPr>
                        <a:t>67</a:t>
                      </a:r>
                      <a:r>
                        <a:rPr sz="900" dirty="0">
                          <a:latin typeface="Noto Serif CJK JP"/>
                          <a:cs typeface="Noto Serif CJK JP"/>
                        </a:rPr>
                        <a:t>家</a:t>
                      </a:r>
                      <a:r>
                        <a:rPr sz="900" dirty="0">
                          <a:latin typeface="Times New Roman"/>
                          <a:cs typeface="Times New Roman"/>
                        </a:rPr>
                        <a:t>+</a:t>
                      </a:r>
                      <a:r>
                        <a:rPr sz="900" dirty="0">
                          <a:latin typeface="Noto Serif CJK JP"/>
                          <a:cs typeface="Noto Serif CJK JP"/>
                        </a:rPr>
                        <a:t>新加入</a:t>
                      </a:r>
                      <a:r>
                        <a:rPr sz="900" dirty="0">
                          <a:latin typeface="Times New Roman"/>
                          <a:cs typeface="Times New Roman"/>
                        </a:rPr>
                        <a:t>8</a:t>
                      </a:r>
                      <a:r>
                        <a:rPr sz="900" spc="-50" dirty="0">
                          <a:latin typeface="Noto Serif CJK JP"/>
                          <a:cs typeface="Noto Serif CJK JP"/>
                        </a:rPr>
                        <a:t>家</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2385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ct val="100000"/>
                        </a:lnSpc>
                        <a:spcBef>
                          <a:spcPts val="720"/>
                        </a:spcBef>
                      </a:pPr>
                      <a:r>
                        <a:rPr sz="900" spc="-50" dirty="0">
                          <a:latin typeface="Times New Roman"/>
                          <a:cs typeface="Times New Roman"/>
                        </a:rPr>
                        <a:t>3</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720"/>
                        </a:spcBef>
                      </a:pPr>
                      <a:r>
                        <a:rPr sz="900" spc="-15" dirty="0">
                          <a:latin typeface="Noto Serif CJK JP"/>
                          <a:cs typeface="Noto Serif CJK JP"/>
                        </a:rPr>
                        <a:t>職務捐費</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720"/>
                        </a:spcBef>
                      </a:pPr>
                      <a:r>
                        <a:rPr sz="900" spc="-10" dirty="0">
                          <a:latin typeface="Times New Roman"/>
                          <a:cs typeface="Times New Roman"/>
                        </a:rPr>
                        <a:t>390,000</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dirty="0">
                          <a:latin typeface="Noto Serif CJK JP"/>
                          <a:cs typeface="Noto Serif CJK JP"/>
                        </a:rPr>
                        <a:t>理事長</a:t>
                      </a:r>
                      <a:r>
                        <a:rPr sz="900" dirty="0">
                          <a:latin typeface="Times New Roman"/>
                          <a:cs typeface="Times New Roman"/>
                        </a:rPr>
                        <a:t>6</a:t>
                      </a:r>
                      <a:r>
                        <a:rPr sz="900" dirty="0">
                          <a:latin typeface="Noto Serif CJK JP"/>
                          <a:cs typeface="Noto Serif CJK JP"/>
                        </a:rPr>
                        <a:t>萬</a:t>
                      </a:r>
                      <a:r>
                        <a:rPr sz="900" dirty="0">
                          <a:latin typeface="Times New Roman"/>
                          <a:cs typeface="Times New Roman"/>
                        </a:rPr>
                        <a:t>/</a:t>
                      </a:r>
                      <a:r>
                        <a:rPr sz="900" spc="35" dirty="0">
                          <a:latin typeface="Noto Serif CJK JP"/>
                          <a:cs typeface="Noto Serif CJK JP"/>
                        </a:rPr>
                        <a:t>年，其他理監事：</a:t>
                      </a:r>
                      <a:r>
                        <a:rPr sz="900" dirty="0">
                          <a:latin typeface="Times New Roman"/>
                          <a:cs typeface="Times New Roman"/>
                        </a:rPr>
                        <a:t>3</a:t>
                      </a:r>
                      <a:r>
                        <a:rPr sz="900" spc="70" dirty="0">
                          <a:latin typeface="Noto Serif CJK JP"/>
                          <a:cs typeface="Noto Serif CJK JP"/>
                        </a:rPr>
                        <a:t>萬</a:t>
                      </a:r>
                      <a:r>
                        <a:rPr sz="900" spc="-50" dirty="0">
                          <a:latin typeface="Times New Roman"/>
                          <a:cs typeface="Times New Roman"/>
                        </a:rPr>
                        <a:t>/</a:t>
                      </a:r>
                      <a:endParaRPr sz="900">
                        <a:latin typeface="Times New Roman"/>
                        <a:cs typeface="Times New Roman"/>
                      </a:endParaRPr>
                    </a:p>
                    <a:p>
                      <a:pPr marL="18415">
                        <a:lnSpc>
                          <a:spcPts val="1080"/>
                        </a:lnSpc>
                        <a:spcBef>
                          <a:spcPts val="200"/>
                        </a:spcBef>
                      </a:pPr>
                      <a:r>
                        <a:rPr sz="900" spc="-50" dirty="0">
                          <a:latin typeface="Noto Serif CJK JP"/>
                          <a:cs typeface="Noto Serif CJK JP"/>
                        </a:rPr>
                        <a:t>年</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746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二</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15" dirty="0">
                          <a:latin typeface="Noto Serif CJK JP"/>
                          <a:cs typeface="Noto Serif CJK JP"/>
                        </a:rPr>
                        <a:t>什項收入</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50" dirty="0">
                          <a:solidFill>
                            <a:srgbClr val="0000FF"/>
                          </a:solidFill>
                          <a:latin typeface="Times New Roman"/>
                          <a:cs typeface="Times New Roman"/>
                        </a:rPr>
                        <a:t>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1</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5" dirty="0">
                          <a:latin typeface="Noto Serif CJK JP"/>
                          <a:cs typeface="Noto Serif CJK JP"/>
                        </a:rPr>
                        <a:t>政府補助</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50" dirty="0">
                          <a:latin typeface="Times New Roman"/>
                          <a:cs typeface="Times New Roman"/>
                        </a:rPr>
                        <a:t>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2</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5" dirty="0">
                          <a:latin typeface="Noto Serif CJK JP"/>
                          <a:cs typeface="Noto Serif CJK JP"/>
                        </a:rPr>
                        <a:t>捐助收入</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50" dirty="0">
                          <a:latin typeface="Times New Roman"/>
                          <a:cs typeface="Times New Roman"/>
                        </a:rPr>
                        <a:t>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3</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5" dirty="0">
                          <a:latin typeface="Noto Serif CJK JP"/>
                          <a:cs typeface="Noto Serif CJK JP"/>
                        </a:rPr>
                        <a:t>利息收入</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50" dirty="0">
                          <a:latin typeface="Times New Roman"/>
                          <a:cs typeface="Times New Roman"/>
                        </a:rPr>
                        <a:t>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100"/>
                        </a:spcBef>
                      </a:pPr>
                      <a:r>
                        <a:rPr sz="900" spc="-50" dirty="0">
                          <a:latin typeface="Times New Roman"/>
                          <a:cs typeface="Times New Roman"/>
                        </a:rPr>
                        <a:t>4</a:t>
                      </a:r>
                      <a:endParaRPr sz="900">
                        <a:latin typeface="Times New Roman"/>
                        <a:cs typeface="Times New Roman"/>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100"/>
                        </a:spcBef>
                      </a:pPr>
                      <a:r>
                        <a:rPr sz="900" spc="-15" dirty="0">
                          <a:latin typeface="Noto Serif CJK JP"/>
                          <a:cs typeface="Noto Serif CJK JP"/>
                        </a:rPr>
                        <a:t>其他收入</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50" dirty="0">
                          <a:latin typeface="Times New Roman"/>
                          <a:cs typeface="Times New Roman"/>
                        </a:rPr>
                        <a:t>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186690">
                <a:tc>
                  <a:txBody>
                    <a:bodyPr/>
                    <a:lstStyle/>
                    <a:p>
                      <a:pPr algn="ctr">
                        <a:lnSpc>
                          <a:spcPct val="100000"/>
                        </a:lnSpc>
                        <a:spcBef>
                          <a:spcPts val="195"/>
                        </a:spcBef>
                      </a:pPr>
                      <a:r>
                        <a:rPr sz="900" b="1" spc="-50" dirty="0">
                          <a:latin typeface="Noto Serif CJK JP"/>
                          <a:cs typeface="Noto Serif CJK JP"/>
                        </a:rPr>
                        <a:t>貳</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95"/>
                        </a:spcBef>
                      </a:pPr>
                      <a:r>
                        <a:rPr sz="900" b="1" spc="-10" dirty="0">
                          <a:latin typeface="Noto Serif CJK JP"/>
                          <a:cs typeface="Noto Serif CJK JP"/>
                        </a:rPr>
                        <a:t>本會經費支出</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95"/>
                        </a:spcBef>
                      </a:pPr>
                      <a:r>
                        <a:rPr sz="900" b="1" spc="-10" dirty="0">
                          <a:solidFill>
                            <a:srgbClr val="0000FF"/>
                          </a:solidFill>
                          <a:latin typeface="Times New Roman"/>
                          <a:cs typeface="Times New Roman"/>
                        </a:rPr>
                        <a:t>629,500</a:t>
                      </a:r>
                      <a:endParaRPr sz="900">
                        <a:latin typeface="Times New Roman"/>
                        <a:cs typeface="Times New Roman"/>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60" dirty="0">
                          <a:latin typeface="Noto Serif CJK JP"/>
                          <a:cs typeface="Noto Serif CJK JP"/>
                        </a:rPr>
                        <a:t>—</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人事費</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245,000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5"/>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1</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5" dirty="0">
                          <a:latin typeface="Noto Serif CJK JP"/>
                          <a:cs typeface="Noto Serif CJK JP"/>
                        </a:rPr>
                        <a:t>員工薪津</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240,000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20" dirty="0">
                          <a:latin typeface="Noto Serif CJK JP"/>
                          <a:cs typeface="Noto Serif CJK JP"/>
                        </a:rPr>
                        <a:t>總幹事</a:t>
                      </a:r>
                      <a:r>
                        <a:rPr sz="900" spc="-10" dirty="0">
                          <a:latin typeface="Noto Serif CJK JP"/>
                          <a:cs typeface="Noto Serif CJK JP"/>
                        </a:rPr>
                        <a:t>0</a:t>
                      </a:r>
                      <a:r>
                        <a:rPr sz="900" spc="-5" dirty="0">
                          <a:latin typeface="Noto Serif CJK JP"/>
                          <a:cs typeface="Noto Serif CJK JP"/>
                        </a:rPr>
                        <a:t>. </a:t>
                      </a:r>
                      <a:r>
                        <a:rPr sz="900" spc="-40" dirty="0">
                          <a:latin typeface="Noto Serif CJK JP"/>
                          <a:cs typeface="Noto Serif CJK JP"/>
                        </a:rPr>
                        <a:t>5</a:t>
                      </a:r>
                      <a:r>
                        <a:rPr sz="900" spc="-20" dirty="0">
                          <a:latin typeface="Noto Serif CJK JP"/>
                          <a:cs typeface="Noto Serif CJK JP"/>
                        </a:rPr>
                        <a:t>萬/ 月、秘書</a:t>
                      </a:r>
                      <a:r>
                        <a:rPr sz="900" spc="-50" dirty="0">
                          <a:latin typeface="Noto Serif CJK JP"/>
                          <a:cs typeface="Noto Serif CJK JP"/>
                        </a:rPr>
                        <a:t>1</a:t>
                      </a:r>
                      <a:r>
                        <a:rPr sz="900" spc="-25" dirty="0">
                          <a:latin typeface="Noto Serif CJK JP"/>
                          <a:cs typeface="Noto Serif CJK JP"/>
                        </a:rPr>
                        <a:t>. </a:t>
                      </a:r>
                      <a:r>
                        <a:rPr sz="900" spc="-40" dirty="0">
                          <a:latin typeface="Noto Serif CJK JP"/>
                          <a:cs typeface="Noto Serif CJK JP"/>
                        </a:rPr>
                        <a:t>5</a:t>
                      </a:r>
                      <a:r>
                        <a:rPr sz="900" spc="-35" dirty="0">
                          <a:latin typeface="Noto Serif CJK JP"/>
                          <a:cs typeface="Noto Serif CJK JP"/>
                        </a:rPr>
                        <a:t>萬/ 月</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6"/>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ct val="100000"/>
                        </a:lnSpc>
                        <a:spcBef>
                          <a:spcPts val="95"/>
                        </a:spcBef>
                      </a:pPr>
                      <a:r>
                        <a:rPr sz="900" spc="-50" dirty="0">
                          <a:latin typeface="Times New Roman"/>
                          <a:cs typeface="Times New Roman"/>
                        </a:rPr>
                        <a:t>2</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spc="-20" dirty="0">
                          <a:latin typeface="Noto Serif CJK JP"/>
                          <a:cs typeface="Noto Serif CJK JP"/>
                        </a:rPr>
                        <a:t>保險費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5,000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spc="-20" dirty="0">
                          <a:latin typeface="Noto Serif CJK JP"/>
                          <a:cs typeface="Noto Serif CJK JP"/>
                        </a:rPr>
                        <a:t>勞保費( 暫估)</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二</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辦公費</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96,000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ct val="100000"/>
                        </a:lnSpc>
                        <a:spcBef>
                          <a:spcPts val="95"/>
                        </a:spcBef>
                      </a:pPr>
                      <a:r>
                        <a:rPr sz="900" spc="-50" dirty="0">
                          <a:latin typeface="Times New Roman"/>
                          <a:cs typeface="Times New Roman"/>
                        </a:rPr>
                        <a:t>1</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spc="-20" dirty="0">
                          <a:latin typeface="Noto Serif CJK JP"/>
                          <a:cs typeface="Noto Serif CJK JP"/>
                        </a:rPr>
                        <a:t>文具費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2,000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spc="-10" dirty="0">
                          <a:latin typeface="Noto Serif CJK JP"/>
                          <a:cs typeface="Noto Serif CJK JP"/>
                        </a:rPr>
                        <a:t>筆、文具用品</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9"/>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2</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20" dirty="0">
                          <a:latin typeface="Noto Serif CJK JP"/>
                          <a:cs typeface="Noto Serif CJK JP"/>
                        </a:rPr>
                        <a:t>印刷費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2,000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0" dirty="0">
                          <a:latin typeface="Noto Serif CJK JP"/>
                          <a:cs typeface="Noto Serif CJK JP"/>
                        </a:rPr>
                        <a:t>紙、打字、影印</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0"/>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3</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0" dirty="0">
                          <a:latin typeface="Noto Serif CJK JP"/>
                          <a:cs typeface="Noto Serif CJK JP"/>
                        </a:rPr>
                        <a:t>水電燃料費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3,000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1"/>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100"/>
                        </a:spcBef>
                      </a:pPr>
                      <a:r>
                        <a:rPr sz="900" spc="-50" dirty="0">
                          <a:latin typeface="Times New Roman"/>
                          <a:cs typeface="Times New Roman"/>
                        </a:rPr>
                        <a:t>4</a:t>
                      </a:r>
                      <a:endParaRPr sz="900">
                        <a:latin typeface="Times New Roman"/>
                        <a:cs typeface="Times New Roman"/>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100"/>
                        </a:spcBef>
                      </a:pPr>
                      <a:r>
                        <a:rPr sz="900" spc="-20" dirty="0">
                          <a:latin typeface="Noto Serif CJK JP"/>
                          <a:cs typeface="Noto Serif CJK JP"/>
                        </a:rPr>
                        <a:t>郵電費</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5,000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100"/>
                        </a:spcBef>
                      </a:pPr>
                      <a:r>
                        <a:rPr sz="900" spc="-5" dirty="0">
                          <a:latin typeface="Noto Serif CJK JP"/>
                          <a:cs typeface="Noto Serif CJK JP"/>
                        </a:rPr>
                        <a:t>大宗郵件、郵票、電話費</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2"/>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5</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20" dirty="0">
                          <a:latin typeface="Noto Serif CJK JP"/>
                          <a:cs typeface="Noto Serif CJK JP"/>
                        </a:rPr>
                        <a:t>場地費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84,000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dirty="0">
                          <a:latin typeface="Noto Serif CJK JP"/>
                          <a:cs typeface="Noto Serif CJK JP"/>
                        </a:rPr>
                        <a:t>辦公場所水電租賃（暫訂</a:t>
                      </a:r>
                      <a:r>
                        <a:rPr sz="900" spc="-30" dirty="0">
                          <a:latin typeface="Noto Serif CJK JP"/>
                          <a:cs typeface="Noto Serif CJK JP"/>
                        </a:rPr>
                        <a:t>7000</a:t>
                      </a:r>
                      <a:r>
                        <a:rPr sz="900" spc="-5" dirty="0">
                          <a:latin typeface="Noto Serif CJK JP"/>
                          <a:cs typeface="Noto Serif CJK JP"/>
                        </a:rPr>
                        <a:t>/ 月)</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3"/>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三</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業務費</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53,500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4"/>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1</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20" dirty="0">
                          <a:latin typeface="Noto Serif CJK JP"/>
                          <a:cs typeface="Noto Serif CJK JP"/>
                        </a:rPr>
                        <a:t>會議費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20,000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5" dirty="0">
                          <a:latin typeface="Noto Serif CJK JP"/>
                          <a:cs typeface="Noto Serif CJK JP"/>
                        </a:rPr>
                        <a:t>場地借用費，實報實銷</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5"/>
                  </a:ext>
                </a:extLst>
              </a:tr>
              <a:tr h="32385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ct val="100000"/>
                        </a:lnSpc>
                        <a:spcBef>
                          <a:spcPts val="720"/>
                        </a:spcBef>
                      </a:pPr>
                      <a:r>
                        <a:rPr sz="900" spc="-50" dirty="0">
                          <a:latin typeface="Times New Roman"/>
                          <a:cs typeface="Times New Roman"/>
                        </a:rPr>
                        <a:t>2</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720"/>
                        </a:spcBef>
                      </a:pPr>
                      <a:r>
                        <a:rPr sz="900" spc="-10" dirty="0">
                          <a:latin typeface="Noto Serif CJK JP"/>
                          <a:cs typeface="Noto Serif CJK JP"/>
                        </a:rPr>
                        <a:t>會議茶水費</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720"/>
                        </a:spcBef>
                      </a:pPr>
                      <a:r>
                        <a:rPr sz="900" spc="-10" dirty="0">
                          <a:latin typeface="Times New Roman"/>
                          <a:cs typeface="Times New Roman"/>
                        </a:rPr>
                        <a:t>5,500</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00"/>
                        </a:spcBef>
                      </a:pPr>
                      <a:r>
                        <a:rPr sz="900" spc="70" dirty="0">
                          <a:latin typeface="Noto Serif CJK JP"/>
                          <a:cs typeface="Noto Serif CJK JP"/>
                        </a:rPr>
                        <a:t>理監事會議</a:t>
                      </a:r>
                      <a:r>
                        <a:rPr sz="900" spc="-30" dirty="0">
                          <a:latin typeface="Times New Roman"/>
                          <a:cs typeface="Times New Roman"/>
                        </a:rPr>
                        <a:t>2</a:t>
                      </a:r>
                      <a:r>
                        <a:rPr sz="900" spc="-110" dirty="0">
                          <a:latin typeface="Times New Roman"/>
                          <a:cs typeface="Times New Roman"/>
                        </a:rPr>
                        <a:t> </a:t>
                      </a:r>
                      <a:r>
                        <a:rPr sz="900" spc="70" dirty="0">
                          <a:latin typeface="Noto Serif CJK JP"/>
                          <a:cs typeface="Noto Serif CJK JP"/>
                        </a:rPr>
                        <a:t>次</a:t>
                      </a:r>
                      <a:r>
                        <a:rPr sz="900" spc="-10" dirty="0">
                          <a:latin typeface="Times New Roman"/>
                          <a:cs typeface="Times New Roman"/>
                        </a:rPr>
                        <a:t>( </a:t>
                      </a:r>
                      <a:r>
                        <a:rPr sz="900" dirty="0">
                          <a:latin typeface="Times New Roman"/>
                          <a:cs typeface="Times New Roman"/>
                        </a:rPr>
                        <a:t>20</a:t>
                      </a:r>
                      <a:r>
                        <a:rPr sz="900" spc="70" dirty="0">
                          <a:latin typeface="Noto Serif CJK JP"/>
                          <a:cs typeface="Noto Serif CJK JP"/>
                        </a:rPr>
                        <a:t>人</a:t>
                      </a:r>
                      <a:r>
                        <a:rPr sz="900" spc="20" dirty="0">
                          <a:latin typeface="Times New Roman"/>
                          <a:cs typeface="Times New Roman"/>
                        </a:rPr>
                        <a:t>) </a:t>
                      </a:r>
                      <a:r>
                        <a:rPr sz="900" spc="10" dirty="0">
                          <a:latin typeface="Noto Serif CJK JP"/>
                          <a:cs typeface="Noto Serif CJK JP"/>
                        </a:rPr>
                        <a:t>、會員大會</a:t>
                      </a:r>
                      <a:endParaRPr sz="900">
                        <a:latin typeface="Noto Serif CJK JP"/>
                        <a:cs typeface="Noto Serif CJK JP"/>
                      </a:endParaRPr>
                    </a:p>
                    <a:p>
                      <a:pPr marL="18415">
                        <a:lnSpc>
                          <a:spcPts val="1080"/>
                        </a:lnSpc>
                        <a:spcBef>
                          <a:spcPts val="195"/>
                        </a:spcBef>
                      </a:pPr>
                      <a:r>
                        <a:rPr sz="900" spc="-55" dirty="0">
                          <a:latin typeface="Noto Serif CJK JP"/>
                          <a:cs typeface="Noto Serif CJK JP"/>
                        </a:rPr>
                        <a:t>( </a:t>
                      </a:r>
                      <a:r>
                        <a:rPr sz="900" spc="-40" dirty="0">
                          <a:latin typeface="Noto Serif CJK JP"/>
                          <a:cs typeface="Noto Serif CJK JP"/>
                        </a:rPr>
                        <a:t>70</a:t>
                      </a:r>
                      <a:r>
                        <a:rPr sz="900" dirty="0">
                          <a:latin typeface="Noto Serif CJK JP"/>
                          <a:cs typeface="Noto Serif CJK JP"/>
                        </a:rPr>
                        <a:t>人) ，含來賓人數 *</a:t>
                      </a:r>
                      <a:r>
                        <a:rPr sz="900" spc="254" dirty="0">
                          <a:latin typeface="Noto Serif CJK JP"/>
                          <a:cs typeface="Noto Serif CJK JP"/>
                        </a:rPr>
                        <a:t> </a:t>
                      </a:r>
                      <a:r>
                        <a:rPr sz="900" dirty="0">
                          <a:latin typeface="Noto Serif CJK JP"/>
                          <a:cs typeface="Noto Serif CJK JP"/>
                        </a:rPr>
                        <a:t>50</a:t>
                      </a:r>
                      <a:r>
                        <a:rPr sz="900" spc="254" dirty="0">
                          <a:latin typeface="Noto Serif CJK JP"/>
                          <a:cs typeface="Noto Serif CJK JP"/>
                        </a:rPr>
                        <a:t> </a:t>
                      </a:r>
                      <a:r>
                        <a:rPr sz="900" spc="-185" dirty="0">
                          <a:latin typeface="Noto Serif CJK JP"/>
                          <a:cs typeface="Noto Serif CJK JP"/>
                        </a:rPr>
                        <a:t>NTD</a:t>
                      </a:r>
                      <a:r>
                        <a:rPr sz="900" spc="-85" dirty="0">
                          <a:latin typeface="Noto Serif CJK JP"/>
                          <a:cs typeface="Noto Serif CJK JP"/>
                        </a:rPr>
                        <a:t>/ 人</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6"/>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3</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0" dirty="0">
                          <a:latin typeface="Noto Serif CJK JP"/>
                          <a:cs typeface="Noto Serif CJK JP"/>
                        </a:rPr>
                        <a:t>會員大會紀念品</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28,000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dirty="0">
                          <a:latin typeface="Noto Serif CJK JP"/>
                          <a:cs typeface="Noto Serif CJK JP"/>
                        </a:rPr>
                        <a:t>估計</a:t>
                      </a:r>
                      <a:r>
                        <a:rPr sz="900" spc="-40" dirty="0">
                          <a:latin typeface="Noto Serif CJK JP"/>
                          <a:cs typeface="Noto Serif CJK JP"/>
                        </a:rPr>
                        <a:t>70</a:t>
                      </a:r>
                      <a:r>
                        <a:rPr sz="900" dirty="0">
                          <a:latin typeface="Noto Serif CJK JP"/>
                          <a:cs typeface="Noto Serif CJK JP"/>
                        </a:rPr>
                        <a:t>家會員，每份400</a:t>
                      </a:r>
                      <a:r>
                        <a:rPr sz="900" spc="204" dirty="0">
                          <a:latin typeface="Noto Serif CJK JP"/>
                          <a:cs typeface="Noto Serif CJK JP"/>
                        </a:rPr>
                        <a:t> </a:t>
                      </a:r>
                      <a:r>
                        <a:rPr sz="900" spc="-25" dirty="0">
                          <a:latin typeface="Noto Serif CJK JP"/>
                          <a:cs typeface="Noto Serif CJK JP"/>
                        </a:rPr>
                        <a:t>NTD</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7"/>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四</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廠協會</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60,000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8"/>
                  </a:ext>
                </a:extLst>
              </a:tr>
              <a:tr h="32385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ct val="100000"/>
                        </a:lnSpc>
                        <a:spcBef>
                          <a:spcPts val="720"/>
                        </a:spcBef>
                      </a:pPr>
                      <a:r>
                        <a:rPr sz="900" spc="-50" dirty="0">
                          <a:latin typeface="Times New Roman"/>
                          <a:cs typeface="Times New Roman"/>
                        </a:rPr>
                        <a:t>1</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720"/>
                        </a:spcBef>
                      </a:pPr>
                      <a:r>
                        <a:rPr sz="900" spc="-15" dirty="0">
                          <a:latin typeface="Noto Serif CJK JP"/>
                          <a:cs typeface="Noto Serif CJK JP"/>
                        </a:rPr>
                        <a:t>公關費用</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720"/>
                        </a:spcBef>
                      </a:pPr>
                      <a:r>
                        <a:rPr sz="900" spc="-10" dirty="0">
                          <a:latin typeface="Times New Roman"/>
                          <a:cs typeface="Times New Roman"/>
                        </a:rPr>
                        <a:t>60,000</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00"/>
                        </a:spcBef>
                      </a:pPr>
                      <a:r>
                        <a:rPr sz="900" dirty="0">
                          <a:latin typeface="Noto Serif CJK JP"/>
                          <a:cs typeface="Noto Serif CJK JP"/>
                        </a:rPr>
                        <a:t>暫估</a:t>
                      </a:r>
                      <a:r>
                        <a:rPr sz="900" dirty="0">
                          <a:latin typeface="Times New Roman"/>
                          <a:cs typeface="Times New Roman"/>
                        </a:rPr>
                        <a:t>0</a:t>
                      </a:r>
                      <a:r>
                        <a:rPr sz="900" spc="95" dirty="0">
                          <a:latin typeface="Times New Roman"/>
                          <a:cs typeface="Times New Roman"/>
                        </a:rPr>
                        <a:t>. </a:t>
                      </a:r>
                      <a:r>
                        <a:rPr sz="900" dirty="0">
                          <a:latin typeface="Times New Roman"/>
                          <a:cs typeface="Times New Roman"/>
                        </a:rPr>
                        <a:t>5</a:t>
                      </a:r>
                      <a:r>
                        <a:rPr sz="900" dirty="0">
                          <a:latin typeface="Noto Serif CJK JP"/>
                          <a:cs typeface="Noto Serif CJK JP"/>
                        </a:rPr>
                        <a:t>萬</a:t>
                      </a:r>
                      <a:r>
                        <a:rPr sz="900" spc="105" dirty="0">
                          <a:latin typeface="Times New Roman"/>
                          <a:cs typeface="Times New Roman"/>
                        </a:rPr>
                        <a:t>/ </a:t>
                      </a:r>
                      <a:r>
                        <a:rPr sz="900" spc="-5" dirty="0">
                          <a:latin typeface="Noto Serif CJK JP"/>
                          <a:cs typeface="Noto Serif CJK JP"/>
                        </a:rPr>
                        <a:t>月，公關活動花費需經</a:t>
                      </a:r>
                      <a:endParaRPr sz="900">
                        <a:latin typeface="Noto Serif CJK JP"/>
                        <a:cs typeface="Noto Serif CJK JP"/>
                      </a:endParaRPr>
                    </a:p>
                    <a:p>
                      <a:pPr marL="18415">
                        <a:lnSpc>
                          <a:spcPts val="1080"/>
                        </a:lnSpc>
                        <a:spcBef>
                          <a:spcPts val="195"/>
                        </a:spcBef>
                      </a:pPr>
                      <a:r>
                        <a:rPr sz="900" spc="-5" dirty="0">
                          <a:latin typeface="Noto Serif CJK JP"/>
                          <a:cs typeface="Noto Serif CJK JP"/>
                        </a:rPr>
                        <a:t>理事同意通過，實報實銷</a:t>
                      </a:r>
                      <a:endParaRPr sz="900">
                        <a:latin typeface="Noto Serif CJK JP"/>
                        <a:cs typeface="Noto Serif CJK JP"/>
                      </a:endParaRPr>
                    </a:p>
                  </a:txBody>
                  <a:tcPr marL="0" marR="0" marT="127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9"/>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五</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購置費</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60,000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0"/>
                  </a:ext>
                </a:extLst>
              </a:tr>
              <a:tr h="1619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80645" algn="r">
                        <a:lnSpc>
                          <a:spcPts val="1080"/>
                        </a:lnSpc>
                        <a:spcBef>
                          <a:spcPts val="95"/>
                        </a:spcBef>
                      </a:pPr>
                      <a:r>
                        <a:rPr sz="900" spc="-50" dirty="0">
                          <a:latin typeface="Times New Roman"/>
                          <a:cs typeface="Times New Roman"/>
                        </a:rPr>
                        <a:t>1</a:t>
                      </a:r>
                      <a:endParaRPr sz="900">
                        <a:latin typeface="Times New Roman"/>
                        <a:cs typeface="Times New Roman"/>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0" dirty="0">
                          <a:latin typeface="Noto Serif CJK JP"/>
                          <a:cs typeface="Noto Serif CJK JP"/>
                        </a:rPr>
                        <a:t>辦公室物品購置費</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65"/>
                        </a:spcBef>
                      </a:pPr>
                      <a:r>
                        <a:rPr sz="900" spc="-10" dirty="0">
                          <a:latin typeface="Times New Roman"/>
                          <a:cs typeface="Times New Roman"/>
                        </a:rPr>
                        <a:t>60,000</a:t>
                      </a:r>
                      <a:endParaRPr sz="900">
                        <a:latin typeface="Times New Roman"/>
                        <a:cs typeface="Times New Roman"/>
                      </a:endParaRPr>
                    </a:p>
                  </a:txBody>
                  <a:tcPr marL="0" marR="0" marT="8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ts val="1080"/>
                        </a:lnSpc>
                        <a:spcBef>
                          <a:spcPts val="95"/>
                        </a:spcBef>
                      </a:pPr>
                      <a:r>
                        <a:rPr sz="900" spc="-10" dirty="0">
                          <a:latin typeface="Noto Serif CJK JP"/>
                          <a:cs typeface="Noto Serif CJK JP"/>
                        </a:rPr>
                        <a:t>辦公桌、電話</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1"/>
                  </a:ext>
                </a:extLst>
              </a:tr>
              <a:tr h="1746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六</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15" dirty="0">
                          <a:latin typeface="Noto Serif CJK JP"/>
                          <a:cs typeface="Noto Serif CJK JP"/>
                        </a:rPr>
                        <a:t>雜項支出</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5,000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2"/>
                  </a:ext>
                </a:extLst>
              </a:tr>
              <a:tr h="17399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30"/>
                        </a:spcBef>
                      </a:pPr>
                      <a:r>
                        <a:rPr sz="900" spc="-50" dirty="0">
                          <a:latin typeface="Noto Serif CJK JP"/>
                          <a:cs typeface="Noto Serif CJK JP"/>
                        </a:rPr>
                        <a:t>七</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30"/>
                        </a:spcBef>
                      </a:pPr>
                      <a:r>
                        <a:rPr sz="900" b="1" spc="-20" dirty="0">
                          <a:latin typeface="Noto Serif CJK JP"/>
                          <a:cs typeface="Noto Serif CJK JP"/>
                        </a:rPr>
                        <a:t>預備金</a:t>
                      </a:r>
                      <a:endParaRPr sz="900">
                        <a:latin typeface="Noto Serif CJK JP"/>
                        <a:cs typeface="Noto Serif CJK JP"/>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30"/>
                        </a:spcBef>
                      </a:pPr>
                      <a:r>
                        <a:rPr sz="900" spc="-10" dirty="0">
                          <a:solidFill>
                            <a:srgbClr val="0000FF"/>
                          </a:solidFill>
                          <a:latin typeface="Times New Roman"/>
                          <a:cs typeface="Times New Roman"/>
                        </a:rPr>
                        <a:t>10,000</a:t>
                      </a:r>
                      <a:endParaRPr sz="900">
                        <a:latin typeface="Times New Roman"/>
                        <a:cs typeface="Times New Roman"/>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3"/>
                  </a:ext>
                </a:extLst>
              </a:tr>
              <a:tr h="32385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720"/>
                        </a:spcBef>
                      </a:pPr>
                      <a:r>
                        <a:rPr sz="900" spc="-50" dirty="0">
                          <a:latin typeface="Noto Serif CJK JP"/>
                          <a:cs typeface="Noto Serif CJK JP"/>
                        </a:rPr>
                        <a:t>八</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720"/>
                        </a:spcBef>
                      </a:pPr>
                      <a:r>
                        <a:rPr sz="900" b="1" spc="-15" dirty="0">
                          <a:latin typeface="Noto Serif CJK JP"/>
                          <a:cs typeface="Noto Serif CJK JP"/>
                        </a:rPr>
                        <a:t>提撥基金</a:t>
                      </a:r>
                      <a:endParaRPr sz="900">
                        <a:latin typeface="Noto Serif CJK JP"/>
                        <a:cs typeface="Noto Serif CJK JP"/>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720"/>
                        </a:spcBef>
                      </a:pPr>
                      <a:r>
                        <a:rPr sz="900" spc="-10" dirty="0">
                          <a:solidFill>
                            <a:srgbClr val="0000FF"/>
                          </a:solidFill>
                          <a:latin typeface="Times New Roman"/>
                          <a:cs typeface="Times New Roman"/>
                        </a:rPr>
                        <a:t>100,000</a:t>
                      </a:r>
                      <a:endParaRPr sz="900">
                        <a:latin typeface="Times New Roman"/>
                        <a:cs typeface="Times New Roman"/>
                      </a:endParaRPr>
                    </a:p>
                  </a:txBody>
                  <a:tcPr marL="0" marR="0" marT="914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95"/>
                        </a:spcBef>
                      </a:pPr>
                      <a:r>
                        <a:rPr sz="900" dirty="0">
                          <a:latin typeface="Noto Serif CJK JP"/>
                          <a:cs typeface="Noto Serif CJK JP"/>
                        </a:rPr>
                        <a:t>依收入總額提列</a:t>
                      </a:r>
                      <a:r>
                        <a:rPr sz="900" dirty="0">
                          <a:latin typeface="Times New Roman"/>
                          <a:cs typeface="Times New Roman"/>
                        </a:rPr>
                        <a:t>20</a:t>
                      </a:r>
                      <a:r>
                        <a:rPr sz="900" spc="-10" dirty="0">
                          <a:latin typeface="Noto Serif CJK JP"/>
                          <a:cs typeface="Noto Serif CJK JP"/>
                        </a:rPr>
                        <a:t>％以下作為準備</a:t>
                      </a:r>
                      <a:endParaRPr sz="900">
                        <a:latin typeface="Noto Serif CJK JP"/>
                        <a:cs typeface="Noto Serif CJK JP"/>
                      </a:endParaRPr>
                    </a:p>
                    <a:p>
                      <a:pPr marL="18415">
                        <a:lnSpc>
                          <a:spcPts val="1080"/>
                        </a:lnSpc>
                        <a:spcBef>
                          <a:spcPts val="200"/>
                        </a:spcBef>
                      </a:pPr>
                      <a:r>
                        <a:rPr sz="900" spc="-25" dirty="0">
                          <a:latin typeface="Noto Serif CJK JP"/>
                          <a:cs typeface="Noto Serif CJK JP"/>
                        </a:rPr>
                        <a:t>基金</a:t>
                      </a:r>
                      <a:endParaRPr sz="900">
                        <a:latin typeface="Noto Serif CJK JP"/>
                        <a:cs typeface="Noto Serif CJK JP"/>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4"/>
                  </a:ext>
                </a:extLst>
              </a:tr>
              <a:tr h="186690">
                <a:tc>
                  <a:txBody>
                    <a:bodyPr/>
                    <a:lstStyle/>
                    <a:p>
                      <a:pPr algn="ctr">
                        <a:lnSpc>
                          <a:spcPct val="100000"/>
                        </a:lnSpc>
                        <a:spcBef>
                          <a:spcPts val="195"/>
                        </a:spcBef>
                      </a:pPr>
                      <a:r>
                        <a:rPr sz="900" b="1" spc="-50" dirty="0">
                          <a:latin typeface="Noto Serif CJK JP"/>
                          <a:cs typeface="Noto Serif CJK JP"/>
                        </a:rPr>
                        <a:t>參</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415">
                        <a:lnSpc>
                          <a:spcPct val="100000"/>
                        </a:lnSpc>
                        <a:spcBef>
                          <a:spcPts val="195"/>
                        </a:spcBef>
                      </a:pPr>
                      <a:r>
                        <a:rPr sz="900" b="1" spc="-15" dirty="0">
                          <a:latin typeface="Noto Serif CJK JP"/>
                          <a:cs typeface="Noto Serif CJK JP"/>
                        </a:rPr>
                        <a:t>本期結餘</a:t>
                      </a:r>
                      <a:endParaRPr sz="900">
                        <a:latin typeface="Noto Serif CJK JP"/>
                        <a:cs typeface="Noto Serif CJK JP"/>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795" algn="r">
                        <a:lnSpc>
                          <a:spcPct val="100000"/>
                        </a:lnSpc>
                        <a:spcBef>
                          <a:spcPts val="195"/>
                        </a:spcBef>
                      </a:pPr>
                      <a:r>
                        <a:rPr sz="900" b="1" spc="-10" dirty="0">
                          <a:solidFill>
                            <a:srgbClr val="0000FF"/>
                          </a:solidFill>
                          <a:latin typeface="Times New Roman"/>
                          <a:cs typeface="Times New Roman"/>
                        </a:rPr>
                        <a:t>265,500</a:t>
                      </a:r>
                      <a:endParaRPr sz="900">
                        <a:latin typeface="Times New Roman"/>
                        <a:cs typeface="Times New Roman"/>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七</a:t>
            </a:r>
            <a:r>
              <a:rPr spc="-105" dirty="0">
                <a:latin typeface="Times New Roman"/>
                <a:cs typeface="Times New Roman"/>
              </a:rPr>
              <a:t>)</a:t>
            </a:r>
            <a:r>
              <a:rPr spc="-20" dirty="0"/>
              <a:t>臨時動議</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7120" y="3038932"/>
            <a:ext cx="7415530" cy="788670"/>
          </a:xfrm>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八</a:t>
            </a:r>
            <a:r>
              <a:rPr spc="-105" dirty="0">
                <a:latin typeface="Times New Roman"/>
                <a:cs typeface="Times New Roman"/>
              </a:rPr>
              <a:t>)</a:t>
            </a:r>
            <a:r>
              <a:rPr spc="-10" dirty="0"/>
              <a:t>選舉第二屆新任理監事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7120" y="3038932"/>
            <a:ext cx="7415530" cy="788670"/>
          </a:xfrm>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九</a:t>
            </a:r>
            <a:r>
              <a:rPr spc="-105" dirty="0">
                <a:latin typeface="Times New Roman"/>
                <a:cs typeface="Times New Roman"/>
              </a:rPr>
              <a:t>)</a:t>
            </a:r>
            <a:r>
              <a:rPr spc="-10" dirty="0"/>
              <a:t>大會主席宣布開票結果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4604">
              <a:lnSpc>
                <a:spcPct val="100000"/>
              </a:lnSpc>
              <a:spcBef>
                <a:spcPts val="100"/>
              </a:spcBef>
            </a:pPr>
            <a:r>
              <a:rPr sz="4500" spc="10" dirty="0"/>
              <a:t>(十)散會</a:t>
            </a:r>
            <a:endParaRPr sz="4500"/>
          </a:p>
        </p:txBody>
      </p:sp>
      <p:sp>
        <p:nvSpPr>
          <p:cNvPr id="3" name="object 3"/>
          <p:cNvSpPr txBox="1">
            <a:spLocks noGrp="1"/>
          </p:cNvSpPr>
          <p:nvPr>
            <p:ph type="subTitle" idx="4"/>
          </p:nvPr>
        </p:nvSpPr>
        <p:spPr>
          <a:prstGeom prst="rect">
            <a:avLst/>
          </a:prstGeom>
        </p:spPr>
        <p:txBody>
          <a:bodyPr vert="horz" wrap="square" lIns="0" tIns="12700" rIns="0" bIns="0" rtlCol="0">
            <a:spAutoFit/>
          </a:bodyPr>
          <a:lstStyle/>
          <a:p>
            <a:pPr marL="15875">
              <a:lnSpc>
                <a:spcPct val="100000"/>
              </a:lnSpc>
              <a:spcBef>
                <a:spcPts val="100"/>
              </a:spcBef>
            </a:pPr>
            <a:r>
              <a:rPr sz="4500" dirty="0">
                <a:solidFill>
                  <a:srgbClr val="455F51"/>
                </a:solidFill>
                <a:latin typeface="UKIJ CJK"/>
                <a:cs typeface="UKIJ CJK"/>
              </a:rPr>
              <a:t>感謝大家的聆聽</a:t>
            </a:r>
            <a:r>
              <a:rPr sz="4500" spc="790" dirty="0">
                <a:solidFill>
                  <a:srgbClr val="455F51"/>
                </a:solidFill>
                <a:latin typeface="UKIJ CJK"/>
                <a:cs typeface="UKIJ CJK"/>
              </a:rPr>
              <a:t>~</a:t>
            </a:r>
            <a:endParaRPr sz="4500">
              <a:latin typeface="UKIJ CJK"/>
              <a:cs typeface="UKIJ CJ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二</a:t>
            </a:r>
            <a:r>
              <a:rPr spc="-105" dirty="0">
                <a:latin typeface="Times New Roman"/>
                <a:cs typeface="Times New Roman"/>
              </a:rPr>
              <a:t>)</a:t>
            </a:r>
            <a:r>
              <a:rPr spc="-20" dirty="0"/>
              <a:t>大會開始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三</a:t>
            </a:r>
            <a:r>
              <a:rPr spc="-105" dirty="0">
                <a:latin typeface="Times New Roman"/>
                <a:cs typeface="Times New Roman"/>
              </a:rPr>
              <a:t>)</a:t>
            </a:r>
            <a:r>
              <a:rPr spc="-20" dirty="0"/>
              <a:t>主席致詞</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5" dirty="0">
                <a:latin typeface="Times New Roman"/>
                <a:cs typeface="Times New Roman"/>
              </a:rPr>
              <a:t>(</a:t>
            </a:r>
            <a:r>
              <a:rPr spc="-10" dirty="0"/>
              <a:t>四</a:t>
            </a:r>
            <a:r>
              <a:rPr spc="-105" dirty="0">
                <a:latin typeface="Times New Roman"/>
                <a:cs typeface="Times New Roman"/>
              </a:rPr>
              <a:t>)</a:t>
            </a:r>
            <a:r>
              <a:rPr spc="-20" dirty="0"/>
              <a:t>來賓致詞</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1052525"/>
            <a:ext cx="4883150" cy="788670"/>
          </a:xfrm>
          <a:prstGeom prst="rect">
            <a:avLst/>
          </a:prstGeom>
        </p:spPr>
        <p:txBody>
          <a:bodyPr vert="horz" wrap="square" lIns="0" tIns="13335" rIns="0" bIns="0" rtlCol="0">
            <a:spAutoFit/>
          </a:bodyPr>
          <a:lstStyle/>
          <a:p>
            <a:pPr marL="12700">
              <a:lnSpc>
                <a:spcPct val="100000"/>
              </a:lnSpc>
              <a:spcBef>
                <a:spcPts val="105"/>
              </a:spcBef>
            </a:pPr>
            <a:r>
              <a:rPr dirty="0"/>
              <a:t>(五)會務工作報告</a:t>
            </a:r>
          </a:p>
        </p:txBody>
      </p:sp>
      <p:sp>
        <p:nvSpPr>
          <p:cNvPr id="3" name="object 3"/>
          <p:cNvSpPr txBox="1"/>
          <p:nvPr/>
        </p:nvSpPr>
        <p:spPr>
          <a:xfrm>
            <a:off x="688340" y="2329133"/>
            <a:ext cx="4808220" cy="3867785"/>
          </a:xfrm>
          <a:prstGeom prst="rect">
            <a:avLst/>
          </a:prstGeom>
        </p:spPr>
        <p:txBody>
          <a:bodyPr vert="horz" wrap="square" lIns="0" tIns="196215" rIns="0" bIns="0" rtlCol="0">
            <a:spAutoFit/>
          </a:bodyPr>
          <a:lstStyle/>
          <a:p>
            <a:pPr marL="527685" indent="-514984">
              <a:lnSpc>
                <a:spcPct val="100000"/>
              </a:lnSpc>
              <a:spcBef>
                <a:spcPts val="1545"/>
              </a:spcBef>
              <a:buClr>
                <a:srgbClr val="616B1A"/>
              </a:buClr>
              <a:buSzPct val="93750"/>
              <a:buAutoNum type="arabicPeriod"/>
              <a:tabLst>
                <a:tab pos="527685" algn="l"/>
              </a:tabLst>
            </a:pPr>
            <a:r>
              <a:rPr sz="2400" spc="-20" dirty="0">
                <a:latin typeface="Noto Serif CJK JP"/>
                <a:cs typeface="Noto Serif CJK JP"/>
              </a:rPr>
              <a:t>變電所進度</a:t>
            </a:r>
            <a:endParaRPr sz="2400">
              <a:latin typeface="Noto Serif CJK JP"/>
              <a:cs typeface="Noto Serif CJK JP"/>
            </a:endParaRPr>
          </a:p>
          <a:p>
            <a:pPr marL="527685" indent="-514984">
              <a:lnSpc>
                <a:spcPct val="100000"/>
              </a:lnSpc>
              <a:spcBef>
                <a:spcPts val="1445"/>
              </a:spcBef>
              <a:buClr>
                <a:srgbClr val="616B1A"/>
              </a:buClr>
              <a:buSzPct val="93750"/>
              <a:buAutoNum type="arabicPeriod"/>
              <a:tabLst>
                <a:tab pos="527685" algn="l"/>
              </a:tabLst>
            </a:pPr>
            <a:r>
              <a:rPr sz="2400" spc="-10" dirty="0">
                <a:latin typeface="Noto Serif CJK JP"/>
                <a:cs typeface="Noto Serif CJK JP"/>
              </a:rPr>
              <a:t>設置消防分隊議題</a:t>
            </a:r>
            <a:endParaRPr sz="2400">
              <a:latin typeface="Noto Serif CJK JP"/>
              <a:cs typeface="Noto Serif CJK JP"/>
            </a:endParaRPr>
          </a:p>
          <a:p>
            <a:pPr marL="527685" indent="-514984">
              <a:lnSpc>
                <a:spcPct val="100000"/>
              </a:lnSpc>
              <a:spcBef>
                <a:spcPts val="1440"/>
              </a:spcBef>
              <a:buClr>
                <a:srgbClr val="616B1A"/>
              </a:buClr>
              <a:buSzPct val="93750"/>
              <a:buAutoNum type="arabicPeriod"/>
              <a:tabLst>
                <a:tab pos="527685" algn="l"/>
              </a:tabLst>
            </a:pPr>
            <a:r>
              <a:rPr sz="2400" spc="-5" dirty="0">
                <a:latin typeface="Noto Serif CJK JP"/>
                <a:cs typeface="Noto Serif CJK JP"/>
              </a:rPr>
              <a:t>廠協會無人機聯合捐贈公益活動</a:t>
            </a:r>
            <a:endParaRPr sz="2400">
              <a:latin typeface="Noto Serif CJK JP"/>
              <a:cs typeface="Noto Serif CJK JP"/>
            </a:endParaRPr>
          </a:p>
          <a:p>
            <a:pPr marL="527685" indent="-514984">
              <a:lnSpc>
                <a:spcPct val="100000"/>
              </a:lnSpc>
              <a:spcBef>
                <a:spcPts val="1440"/>
              </a:spcBef>
              <a:buClr>
                <a:srgbClr val="616B1A"/>
              </a:buClr>
              <a:buSzPct val="93750"/>
              <a:buAutoNum type="arabicPeriod"/>
              <a:tabLst>
                <a:tab pos="527685" algn="l"/>
              </a:tabLst>
            </a:pPr>
            <a:r>
              <a:rPr sz="2400" spc="-10" dirty="0">
                <a:latin typeface="Noto Serif CJK JP"/>
                <a:cs typeface="Noto Serif CJK JP"/>
              </a:rPr>
              <a:t>餘氯不足議題</a:t>
            </a:r>
            <a:endParaRPr sz="2400">
              <a:latin typeface="Noto Serif CJK JP"/>
              <a:cs typeface="Noto Serif CJK JP"/>
            </a:endParaRPr>
          </a:p>
          <a:p>
            <a:pPr marL="527685" indent="-514984">
              <a:lnSpc>
                <a:spcPct val="100000"/>
              </a:lnSpc>
              <a:spcBef>
                <a:spcPts val="1440"/>
              </a:spcBef>
              <a:buClr>
                <a:srgbClr val="616B1A"/>
              </a:buClr>
              <a:buSzPct val="93750"/>
              <a:buAutoNum type="arabicPeriod"/>
              <a:tabLst>
                <a:tab pos="527685" algn="l"/>
              </a:tabLst>
            </a:pPr>
            <a:r>
              <a:rPr sz="2400" spc="-15" dirty="0">
                <a:latin typeface="Noto Serif CJK JP"/>
                <a:cs typeface="Noto Serif CJK JP"/>
              </a:rPr>
              <a:t>課程活動</a:t>
            </a:r>
            <a:endParaRPr sz="2400">
              <a:latin typeface="Noto Serif CJK JP"/>
              <a:cs typeface="Noto Serif CJK JP"/>
            </a:endParaRPr>
          </a:p>
          <a:p>
            <a:pPr marL="527685" indent="-514984">
              <a:lnSpc>
                <a:spcPct val="100000"/>
              </a:lnSpc>
              <a:spcBef>
                <a:spcPts val="1440"/>
              </a:spcBef>
              <a:buClr>
                <a:srgbClr val="616B1A"/>
              </a:buClr>
              <a:buSzPct val="93750"/>
              <a:buAutoNum type="arabicPeriod"/>
              <a:tabLst>
                <a:tab pos="527685" algn="l"/>
              </a:tabLst>
            </a:pPr>
            <a:r>
              <a:rPr sz="2400" spc="-15" dirty="0">
                <a:latin typeface="Noto Serif CJK JP"/>
                <a:cs typeface="Noto Serif CJK JP"/>
              </a:rPr>
              <a:t>聯誼餐敘</a:t>
            </a:r>
            <a:endParaRPr sz="2400">
              <a:latin typeface="Noto Serif CJK JP"/>
              <a:cs typeface="Noto Serif CJK JP"/>
            </a:endParaRPr>
          </a:p>
          <a:p>
            <a:pPr marL="527685" indent="-514984">
              <a:lnSpc>
                <a:spcPct val="100000"/>
              </a:lnSpc>
              <a:spcBef>
                <a:spcPts val="1440"/>
              </a:spcBef>
              <a:buClr>
                <a:srgbClr val="616B1A"/>
              </a:buClr>
              <a:buSzPct val="93750"/>
              <a:buAutoNum type="arabicPeriod"/>
              <a:tabLst>
                <a:tab pos="527685" algn="l"/>
              </a:tabLst>
            </a:pPr>
            <a:r>
              <a:rPr sz="2400" spc="-15" dirty="0">
                <a:latin typeface="Noto Serif CJK JP"/>
                <a:cs typeface="Noto Serif CJK JP"/>
              </a:rPr>
              <a:t>敦親睦鄰</a:t>
            </a:r>
            <a:endParaRPr sz="2400">
              <a:latin typeface="Noto Serif CJK JP"/>
              <a:cs typeface="Noto Serif CJK J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1052525"/>
            <a:ext cx="4209415" cy="788670"/>
          </a:xfrm>
          <a:prstGeom prst="rect">
            <a:avLst/>
          </a:prstGeom>
        </p:spPr>
        <p:txBody>
          <a:bodyPr vert="horz" wrap="square" lIns="0" tIns="13335" rIns="0" bIns="0" rtlCol="0">
            <a:spAutoFit/>
          </a:bodyPr>
          <a:lstStyle/>
          <a:p>
            <a:pPr marL="12700">
              <a:lnSpc>
                <a:spcPct val="100000"/>
              </a:lnSpc>
              <a:spcBef>
                <a:spcPts val="105"/>
              </a:spcBef>
            </a:pPr>
            <a:r>
              <a:rPr spc="135" dirty="0"/>
              <a:t>1</a:t>
            </a:r>
            <a:r>
              <a:rPr spc="-10" dirty="0"/>
              <a:t>、變電所進度</a:t>
            </a:r>
          </a:p>
        </p:txBody>
      </p:sp>
      <p:sp>
        <p:nvSpPr>
          <p:cNvPr id="3" name="object 3"/>
          <p:cNvSpPr txBox="1"/>
          <p:nvPr/>
        </p:nvSpPr>
        <p:spPr>
          <a:xfrm>
            <a:off x="474980" y="1882747"/>
            <a:ext cx="10999470" cy="4782185"/>
          </a:xfrm>
          <a:prstGeom prst="rect">
            <a:avLst/>
          </a:prstGeom>
        </p:spPr>
        <p:txBody>
          <a:bodyPr vert="horz" wrap="square" lIns="0" tIns="49530" rIns="0" bIns="0" rtlCol="0">
            <a:spAutoFit/>
          </a:bodyPr>
          <a:lstStyle/>
          <a:p>
            <a:pPr marL="285750" indent="-273050">
              <a:lnSpc>
                <a:spcPct val="100000"/>
              </a:lnSpc>
              <a:spcBef>
                <a:spcPts val="390"/>
              </a:spcBef>
              <a:buClr>
                <a:srgbClr val="616B1A"/>
              </a:buClr>
              <a:buSzPct val="93750"/>
              <a:buFont typeface="DejaVu Sans"/>
              <a:buChar char="⚫"/>
              <a:tabLst>
                <a:tab pos="285750" algn="l"/>
              </a:tabLst>
            </a:pPr>
            <a:r>
              <a:rPr sz="2400" b="1" spc="-215" dirty="0">
                <a:latin typeface="Noto Serif CJK JP"/>
                <a:cs typeface="Noto Serif CJK JP"/>
              </a:rPr>
              <a:t>112</a:t>
            </a:r>
            <a:r>
              <a:rPr sz="2400" b="1" spc="25" dirty="0">
                <a:latin typeface="Noto Serif CJK JP"/>
                <a:cs typeface="Noto Serif CJK JP"/>
              </a:rPr>
              <a:t>年底變電所辦理情形:</a:t>
            </a:r>
            <a:endParaRPr sz="2400">
              <a:latin typeface="Noto Serif CJK JP"/>
              <a:cs typeface="Noto Serif CJK JP"/>
            </a:endParaRPr>
          </a:p>
          <a:p>
            <a:pPr marL="12700">
              <a:lnSpc>
                <a:spcPct val="100000"/>
              </a:lnSpc>
              <a:spcBef>
                <a:spcPts val="295"/>
              </a:spcBef>
            </a:pPr>
            <a:r>
              <a:rPr sz="2400" spc="-100" dirty="0">
                <a:latin typeface="Noto Serif CJK JP"/>
                <a:cs typeface="Noto Serif CJK JP"/>
              </a:rPr>
              <a:t>1</a:t>
            </a:r>
            <a:r>
              <a:rPr sz="2400" dirty="0">
                <a:latin typeface="Noto Serif CJK JP"/>
                <a:cs typeface="Noto Serif CJK JP"/>
              </a:rPr>
              <a:t>、112/10/25</a:t>
            </a:r>
            <a:r>
              <a:rPr sz="2400" spc="-5" dirty="0">
                <a:latin typeface="Noto Serif CJK JP"/>
                <a:cs typeface="Noto Serif CJK JP"/>
              </a:rPr>
              <a:t>已取得土地使用權同意書</a:t>
            </a:r>
            <a:endParaRPr sz="2400">
              <a:latin typeface="Noto Serif CJK JP"/>
              <a:cs typeface="Noto Serif CJK JP"/>
            </a:endParaRPr>
          </a:p>
          <a:p>
            <a:pPr marL="12700">
              <a:lnSpc>
                <a:spcPct val="100000"/>
              </a:lnSpc>
              <a:spcBef>
                <a:spcPts val="285"/>
              </a:spcBef>
            </a:pPr>
            <a:r>
              <a:rPr sz="2400" spc="-100" dirty="0">
                <a:latin typeface="Noto Serif CJK JP"/>
                <a:cs typeface="Noto Serif CJK JP"/>
              </a:rPr>
              <a:t>2</a:t>
            </a:r>
            <a:r>
              <a:rPr sz="2400" spc="-10" dirty="0">
                <a:latin typeface="Noto Serif CJK JP"/>
                <a:cs typeface="Noto Serif CJK JP"/>
              </a:rPr>
              <a:t>、完成地質鑽探作業</a:t>
            </a:r>
            <a:endParaRPr sz="2400">
              <a:latin typeface="Noto Serif CJK JP"/>
              <a:cs typeface="Noto Serif CJK JP"/>
            </a:endParaRPr>
          </a:p>
          <a:p>
            <a:pPr marL="286385" indent="-273685">
              <a:lnSpc>
                <a:spcPct val="100000"/>
              </a:lnSpc>
              <a:spcBef>
                <a:spcPts val="3460"/>
              </a:spcBef>
              <a:buClr>
                <a:srgbClr val="616B1A"/>
              </a:buClr>
              <a:buSzPct val="93750"/>
              <a:buFont typeface="DejaVu Sans"/>
              <a:buChar char="⚫"/>
              <a:tabLst>
                <a:tab pos="286385" algn="l"/>
              </a:tabLst>
            </a:pPr>
            <a:r>
              <a:rPr sz="2400" b="1" spc="-210" dirty="0">
                <a:latin typeface="Noto Serif CJK JP"/>
                <a:cs typeface="Noto Serif CJK JP"/>
              </a:rPr>
              <a:t>113</a:t>
            </a:r>
            <a:r>
              <a:rPr sz="2400" b="1" dirty="0">
                <a:latin typeface="Noto Serif CJK JP"/>
                <a:cs typeface="Noto Serif CJK JP"/>
              </a:rPr>
              <a:t>年</a:t>
            </a:r>
            <a:r>
              <a:rPr sz="2400" b="1" spc="-210" dirty="0">
                <a:latin typeface="Noto Serif CJK JP"/>
                <a:cs typeface="Noto Serif CJK JP"/>
              </a:rPr>
              <a:t>10</a:t>
            </a:r>
            <a:r>
              <a:rPr sz="2400" b="1" spc="-10" dirty="0">
                <a:latin typeface="Noto Serif CJK JP"/>
                <a:cs typeface="Noto Serif CJK JP"/>
              </a:rPr>
              <a:t>月進度更新：</a:t>
            </a:r>
            <a:endParaRPr sz="2400">
              <a:latin typeface="Noto Serif CJK JP"/>
              <a:cs typeface="Noto Serif CJK JP"/>
            </a:endParaRPr>
          </a:p>
          <a:p>
            <a:pPr marL="12700">
              <a:lnSpc>
                <a:spcPct val="100000"/>
              </a:lnSpc>
              <a:spcBef>
                <a:spcPts val="285"/>
              </a:spcBef>
            </a:pPr>
            <a:r>
              <a:rPr sz="2400" spc="-100" dirty="0">
                <a:latin typeface="Noto Serif CJK JP"/>
                <a:cs typeface="Noto Serif CJK JP"/>
              </a:rPr>
              <a:t>1</a:t>
            </a:r>
            <a:r>
              <a:rPr sz="2400" dirty="0">
                <a:latin typeface="Noto Serif CJK JP"/>
                <a:cs typeface="Noto Serif CJK JP"/>
              </a:rPr>
              <a:t>、建照於113/4/17</a:t>
            </a:r>
            <a:r>
              <a:rPr sz="2400" spc="-15" dirty="0">
                <a:latin typeface="Noto Serif CJK JP"/>
                <a:cs typeface="Noto Serif CJK JP"/>
              </a:rPr>
              <a:t>已取得。</a:t>
            </a:r>
            <a:endParaRPr sz="2400">
              <a:latin typeface="Noto Serif CJK JP"/>
              <a:cs typeface="Noto Serif CJK JP"/>
            </a:endParaRPr>
          </a:p>
          <a:p>
            <a:pPr marL="12700">
              <a:lnSpc>
                <a:spcPct val="100000"/>
              </a:lnSpc>
              <a:spcBef>
                <a:spcPts val="290"/>
              </a:spcBef>
            </a:pPr>
            <a:r>
              <a:rPr sz="2400" spc="-100" dirty="0">
                <a:latin typeface="Noto Serif CJK JP"/>
                <a:cs typeface="Noto Serif CJK JP"/>
              </a:rPr>
              <a:t>2</a:t>
            </a:r>
            <a:r>
              <a:rPr sz="2400" dirty="0">
                <a:latin typeface="Noto Serif CJK JP"/>
                <a:cs typeface="Noto Serif CJK JP"/>
              </a:rPr>
              <a:t>、設計圖面於113/7/23</a:t>
            </a:r>
            <a:r>
              <a:rPr sz="2400" spc="-10" dirty="0">
                <a:latin typeface="Noto Serif CJK JP"/>
                <a:cs typeface="Noto Serif CJK JP"/>
              </a:rPr>
              <a:t>已核簽完成。</a:t>
            </a:r>
            <a:endParaRPr sz="2400">
              <a:latin typeface="Noto Serif CJK JP"/>
              <a:cs typeface="Noto Serif CJK JP"/>
            </a:endParaRPr>
          </a:p>
          <a:p>
            <a:pPr marL="12700" marR="5080">
              <a:lnSpc>
                <a:spcPts val="2590"/>
              </a:lnSpc>
              <a:spcBef>
                <a:spcPts val="615"/>
              </a:spcBef>
            </a:pPr>
            <a:r>
              <a:rPr sz="2400" spc="-100" dirty="0">
                <a:latin typeface="Noto Serif CJK JP"/>
                <a:cs typeface="Noto Serif CJK JP"/>
              </a:rPr>
              <a:t>3</a:t>
            </a:r>
            <a:r>
              <a:rPr sz="2400" dirty="0">
                <a:latin typeface="Noto Serif CJK JP"/>
                <a:cs typeface="Noto Serif CJK JP"/>
              </a:rPr>
              <a:t>、土建施工標於113/8/30公閱，113/10/1第一次開標（流標），113/10/16</a:t>
            </a:r>
            <a:r>
              <a:rPr sz="2400" spc="-20" dirty="0">
                <a:latin typeface="Noto Serif CJK JP"/>
                <a:cs typeface="Noto Serif CJK JP"/>
              </a:rPr>
              <a:t>第二次</a:t>
            </a:r>
            <a:r>
              <a:rPr sz="2400" spc="-10" dirty="0">
                <a:latin typeface="Noto Serif CJK JP"/>
                <a:cs typeface="Noto Serif CJK JP"/>
              </a:rPr>
              <a:t>開標（流標）</a:t>
            </a:r>
            <a:r>
              <a:rPr sz="2400" spc="-50" dirty="0">
                <a:latin typeface="Noto Serif CJK JP"/>
                <a:cs typeface="Noto Serif CJK JP"/>
              </a:rPr>
              <a:t>。</a:t>
            </a:r>
            <a:endParaRPr sz="2400">
              <a:latin typeface="Noto Serif CJK JP"/>
              <a:cs typeface="Noto Serif CJK JP"/>
            </a:endParaRPr>
          </a:p>
          <a:p>
            <a:pPr marL="12700">
              <a:lnSpc>
                <a:spcPct val="100000"/>
              </a:lnSpc>
              <a:spcBef>
                <a:spcPts val="254"/>
              </a:spcBef>
            </a:pPr>
            <a:r>
              <a:rPr sz="2400" spc="-100" dirty="0">
                <a:latin typeface="Noto Serif CJK JP"/>
                <a:cs typeface="Noto Serif CJK JP"/>
              </a:rPr>
              <a:t>4</a:t>
            </a:r>
            <a:r>
              <a:rPr sz="2400" dirty="0">
                <a:latin typeface="Noto Serif CJK JP"/>
                <a:cs typeface="Noto Serif CJK JP"/>
              </a:rPr>
              <a:t>、目前重新檢討發包文件，預計</a:t>
            </a:r>
            <a:r>
              <a:rPr sz="2400" spc="-30" dirty="0">
                <a:latin typeface="Noto Serif CJK JP"/>
                <a:cs typeface="Noto Serif CJK JP"/>
              </a:rPr>
              <a:t>113/12</a:t>
            </a:r>
            <a:r>
              <a:rPr sz="2400" spc="-20" dirty="0">
                <a:latin typeface="Noto Serif CJK JP"/>
                <a:cs typeface="Noto Serif CJK JP"/>
              </a:rPr>
              <a:t>決標。</a:t>
            </a:r>
            <a:endParaRPr sz="2400">
              <a:latin typeface="Noto Serif CJK JP"/>
              <a:cs typeface="Noto Serif CJK JP"/>
            </a:endParaRPr>
          </a:p>
          <a:p>
            <a:pPr marL="286385" indent="-273685">
              <a:lnSpc>
                <a:spcPct val="100000"/>
              </a:lnSpc>
              <a:spcBef>
                <a:spcPts val="3454"/>
              </a:spcBef>
              <a:buClr>
                <a:srgbClr val="616B1A"/>
              </a:buClr>
              <a:buSzPct val="93750"/>
              <a:buFont typeface="DejaVu Sans"/>
              <a:buChar char="⚫"/>
              <a:tabLst>
                <a:tab pos="286385" algn="l"/>
              </a:tabLst>
            </a:pPr>
            <a:r>
              <a:rPr sz="2400" b="1" dirty="0">
                <a:latin typeface="Noto Serif CJK JP"/>
                <a:cs typeface="Noto Serif CJK JP"/>
              </a:rPr>
              <a:t>預計</a:t>
            </a:r>
            <a:r>
              <a:rPr sz="2400" b="1" spc="-210" dirty="0">
                <a:latin typeface="Noto Serif CJK JP"/>
                <a:cs typeface="Noto Serif CJK JP"/>
              </a:rPr>
              <a:t>2027</a:t>
            </a:r>
            <a:r>
              <a:rPr sz="2400" b="1" spc="-10" dirty="0">
                <a:latin typeface="Noto Serif CJK JP"/>
                <a:cs typeface="Noto Serif CJK JP"/>
              </a:rPr>
              <a:t>年完成建造</a:t>
            </a:r>
            <a:endParaRPr sz="2400">
              <a:latin typeface="Noto Serif CJK JP"/>
              <a:cs typeface="Noto Serif CJK JP"/>
            </a:endParaRPr>
          </a:p>
        </p:txBody>
      </p:sp>
      <p:grpSp>
        <p:nvGrpSpPr>
          <p:cNvPr id="4" name="object 4"/>
          <p:cNvGrpSpPr/>
          <p:nvPr/>
        </p:nvGrpSpPr>
        <p:grpSpPr>
          <a:xfrm>
            <a:off x="8622551" y="5396420"/>
            <a:ext cx="3548379" cy="1461770"/>
            <a:chOff x="8622551" y="5396420"/>
            <a:chExt cx="3548379" cy="1461770"/>
          </a:xfrm>
        </p:grpSpPr>
        <p:pic>
          <p:nvPicPr>
            <p:cNvPr id="5" name="object 5"/>
            <p:cNvPicPr/>
            <p:nvPr/>
          </p:nvPicPr>
          <p:blipFill>
            <a:blip r:embed="rId2" cstate="print"/>
            <a:stretch>
              <a:fillRect/>
            </a:stretch>
          </p:blipFill>
          <p:spPr>
            <a:xfrm>
              <a:off x="8622551" y="5432068"/>
              <a:ext cx="1998445" cy="1425929"/>
            </a:xfrm>
            <a:prstGeom prst="rect">
              <a:avLst/>
            </a:prstGeom>
          </p:spPr>
        </p:pic>
        <p:pic>
          <p:nvPicPr>
            <p:cNvPr id="6" name="object 6"/>
            <p:cNvPicPr/>
            <p:nvPr/>
          </p:nvPicPr>
          <p:blipFill>
            <a:blip r:embed="rId3" cstate="print"/>
            <a:stretch>
              <a:fillRect/>
            </a:stretch>
          </p:blipFill>
          <p:spPr>
            <a:xfrm>
              <a:off x="8781287" y="5591556"/>
              <a:ext cx="1501140" cy="1124712"/>
            </a:xfrm>
            <a:prstGeom prst="rect">
              <a:avLst/>
            </a:prstGeom>
          </p:spPr>
        </p:pic>
        <p:pic>
          <p:nvPicPr>
            <p:cNvPr id="7" name="object 7"/>
            <p:cNvPicPr/>
            <p:nvPr/>
          </p:nvPicPr>
          <p:blipFill>
            <a:blip r:embed="rId4" cstate="print"/>
            <a:stretch>
              <a:fillRect/>
            </a:stretch>
          </p:blipFill>
          <p:spPr>
            <a:xfrm>
              <a:off x="10148315" y="5396420"/>
              <a:ext cx="2022475" cy="1461577"/>
            </a:xfrm>
            <a:prstGeom prst="rect">
              <a:avLst/>
            </a:prstGeom>
          </p:spPr>
        </p:pic>
        <p:pic>
          <p:nvPicPr>
            <p:cNvPr id="8" name="object 8"/>
            <p:cNvPicPr/>
            <p:nvPr/>
          </p:nvPicPr>
          <p:blipFill>
            <a:blip r:embed="rId5" cstate="print"/>
            <a:stretch>
              <a:fillRect/>
            </a:stretch>
          </p:blipFill>
          <p:spPr>
            <a:xfrm>
              <a:off x="10343387" y="5591556"/>
              <a:ext cx="1452372" cy="1088136"/>
            </a:xfrm>
            <a:prstGeom prst="rect">
              <a:avLst/>
            </a:prstGeom>
          </p:spPr>
        </p:pic>
      </p:grpSp>
      <p:grpSp>
        <p:nvGrpSpPr>
          <p:cNvPr id="9" name="object 9"/>
          <p:cNvGrpSpPr/>
          <p:nvPr/>
        </p:nvGrpSpPr>
        <p:grpSpPr>
          <a:xfrm>
            <a:off x="6522719" y="778763"/>
            <a:ext cx="5669280" cy="4053840"/>
            <a:chOff x="6522719" y="778763"/>
            <a:chExt cx="5669280" cy="4053840"/>
          </a:xfrm>
        </p:grpSpPr>
        <p:pic>
          <p:nvPicPr>
            <p:cNvPr id="10" name="object 10"/>
            <p:cNvPicPr/>
            <p:nvPr/>
          </p:nvPicPr>
          <p:blipFill>
            <a:blip r:embed="rId6" cstate="print"/>
            <a:stretch>
              <a:fillRect/>
            </a:stretch>
          </p:blipFill>
          <p:spPr>
            <a:xfrm>
              <a:off x="6522719" y="778763"/>
              <a:ext cx="5669279" cy="2795016"/>
            </a:xfrm>
            <a:prstGeom prst="rect">
              <a:avLst/>
            </a:prstGeom>
          </p:spPr>
        </p:pic>
        <p:pic>
          <p:nvPicPr>
            <p:cNvPr id="11" name="object 11"/>
            <p:cNvPicPr/>
            <p:nvPr/>
          </p:nvPicPr>
          <p:blipFill>
            <a:blip r:embed="rId7" cstate="print"/>
            <a:stretch>
              <a:fillRect/>
            </a:stretch>
          </p:blipFill>
          <p:spPr>
            <a:xfrm>
              <a:off x="6717791" y="973835"/>
              <a:ext cx="5231892" cy="2225040"/>
            </a:xfrm>
            <a:prstGeom prst="rect">
              <a:avLst/>
            </a:prstGeom>
          </p:spPr>
        </p:pic>
        <p:pic>
          <p:nvPicPr>
            <p:cNvPr id="12" name="object 12"/>
            <p:cNvPicPr/>
            <p:nvPr/>
          </p:nvPicPr>
          <p:blipFill>
            <a:blip r:embed="rId8" cstate="print"/>
            <a:stretch>
              <a:fillRect/>
            </a:stretch>
          </p:blipFill>
          <p:spPr>
            <a:xfrm>
              <a:off x="6982967" y="3233928"/>
              <a:ext cx="2859151" cy="1598549"/>
            </a:xfrm>
            <a:prstGeom prst="rect">
              <a:avLst/>
            </a:prstGeom>
          </p:spPr>
        </p:pic>
        <p:pic>
          <p:nvPicPr>
            <p:cNvPr id="13" name="object 13"/>
            <p:cNvPicPr/>
            <p:nvPr/>
          </p:nvPicPr>
          <p:blipFill>
            <a:blip r:embed="rId9" cstate="print"/>
            <a:stretch>
              <a:fillRect/>
            </a:stretch>
          </p:blipFill>
          <p:spPr>
            <a:xfrm>
              <a:off x="7178039" y="3428999"/>
              <a:ext cx="2289048" cy="1028700"/>
            </a:xfrm>
            <a:prstGeom prst="rect">
              <a:avLst/>
            </a:prstGeom>
          </p:spPr>
        </p:pic>
        <p:pic>
          <p:nvPicPr>
            <p:cNvPr id="14" name="object 14"/>
            <p:cNvPicPr/>
            <p:nvPr/>
          </p:nvPicPr>
          <p:blipFill>
            <a:blip r:embed="rId10" cstate="print"/>
            <a:stretch>
              <a:fillRect/>
            </a:stretch>
          </p:blipFill>
          <p:spPr>
            <a:xfrm>
              <a:off x="9351263" y="3233928"/>
              <a:ext cx="2557145" cy="1577467"/>
            </a:xfrm>
            <a:prstGeom prst="rect">
              <a:avLst/>
            </a:prstGeom>
          </p:spPr>
        </p:pic>
        <p:pic>
          <p:nvPicPr>
            <p:cNvPr id="15" name="object 15"/>
            <p:cNvPicPr/>
            <p:nvPr/>
          </p:nvPicPr>
          <p:blipFill>
            <a:blip r:embed="rId11" cstate="print"/>
            <a:stretch>
              <a:fillRect/>
            </a:stretch>
          </p:blipFill>
          <p:spPr>
            <a:xfrm>
              <a:off x="9546335" y="3428999"/>
              <a:ext cx="1987296" cy="100736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0" y="551180"/>
            <a:ext cx="6116955" cy="788035"/>
          </a:xfrm>
          <a:prstGeom prst="rect">
            <a:avLst/>
          </a:prstGeom>
        </p:spPr>
        <p:txBody>
          <a:bodyPr vert="horz" wrap="square" lIns="0" tIns="13335" rIns="0" bIns="0" rtlCol="0">
            <a:spAutoFit/>
          </a:bodyPr>
          <a:lstStyle/>
          <a:p>
            <a:pPr marL="12700">
              <a:lnSpc>
                <a:spcPct val="100000"/>
              </a:lnSpc>
              <a:spcBef>
                <a:spcPts val="105"/>
              </a:spcBef>
            </a:pPr>
            <a:r>
              <a:rPr spc="135" dirty="0"/>
              <a:t>2</a:t>
            </a:r>
            <a:r>
              <a:rPr spc="-10" dirty="0"/>
              <a:t>、設置消防分隊議題</a:t>
            </a:r>
          </a:p>
        </p:txBody>
      </p:sp>
      <p:sp>
        <p:nvSpPr>
          <p:cNvPr id="3" name="object 3"/>
          <p:cNvSpPr txBox="1"/>
          <p:nvPr/>
        </p:nvSpPr>
        <p:spPr>
          <a:xfrm>
            <a:off x="5091176" y="1678939"/>
            <a:ext cx="4981575" cy="3751579"/>
          </a:xfrm>
          <a:prstGeom prst="rect">
            <a:avLst/>
          </a:prstGeom>
        </p:spPr>
        <p:txBody>
          <a:bodyPr vert="horz" wrap="square" lIns="0" tIns="13335" rIns="0" bIns="0" rtlCol="0">
            <a:spAutoFit/>
          </a:bodyPr>
          <a:lstStyle/>
          <a:p>
            <a:pPr marL="12700" marR="5080" indent="330200" algn="just">
              <a:lnSpc>
                <a:spcPct val="100000"/>
              </a:lnSpc>
              <a:spcBef>
                <a:spcPts val="105"/>
              </a:spcBef>
            </a:pPr>
            <a:r>
              <a:rPr sz="2600" dirty="0">
                <a:latin typeface="Noto Serif CJK JP"/>
                <a:cs typeface="Noto Serif CJK JP"/>
              </a:rPr>
              <a:t>依據</a:t>
            </a:r>
            <a:r>
              <a:rPr sz="2600" spc="-114" dirty="0">
                <a:latin typeface="Noto Serif CJK JP"/>
                <a:cs typeface="Noto Serif CJK JP"/>
              </a:rPr>
              <a:t>113</a:t>
            </a:r>
            <a:r>
              <a:rPr sz="2600" dirty="0">
                <a:latin typeface="Noto Serif CJK JP"/>
                <a:cs typeface="Noto Serif CJK JP"/>
              </a:rPr>
              <a:t>年</a:t>
            </a:r>
            <a:r>
              <a:rPr sz="2600" spc="-110" dirty="0">
                <a:latin typeface="Noto Serif CJK JP"/>
                <a:cs typeface="Noto Serif CJK JP"/>
              </a:rPr>
              <a:t>3</a:t>
            </a:r>
            <a:r>
              <a:rPr sz="2600" dirty="0">
                <a:latin typeface="Noto Serif CJK JP"/>
                <a:cs typeface="Noto Serif CJK JP"/>
              </a:rPr>
              <a:t>月</a:t>
            </a:r>
            <a:r>
              <a:rPr sz="2600" spc="-114" dirty="0">
                <a:latin typeface="Noto Serif CJK JP"/>
                <a:cs typeface="Noto Serif CJK JP"/>
              </a:rPr>
              <a:t>27</a:t>
            </a:r>
            <a:r>
              <a:rPr sz="2600" spc="-15" dirty="0">
                <a:latin typeface="Noto Serif CJK JP"/>
                <a:cs typeface="Noto Serif CJK JP"/>
              </a:rPr>
              <a:t>日召開「臺南市</a:t>
            </a:r>
            <a:r>
              <a:rPr sz="2600" dirty="0">
                <a:latin typeface="Noto Serif CJK JP"/>
                <a:cs typeface="Noto Serif CJK JP"/>
              </a:rPr>
              <a:t>第</a:t>
            </a:r>
            <a:r>
              <a:rPr sz="2600" spc="-114" dirty="0">
                <a:latin typeface="Noto Serif CJK JP"/>
                <a:cs typeface="Noto Serif CJK JP"/>
              </a:rPr>
              <a:t>20</a:t>
            </a:r>
            <a:r>
              <a:rPr sz="2600" spc="-15" dirty="0">
                <a:latin typeface="Noto Serif CJK JP"/>
                <a:cs typeface="Noto Serif CJK JP"/>
              </a:rPr>
              <a:t>次工業區理事長會議」決議，</a:t>
            </a:r>
            <a:r>
              <a:rPr sz="2600" spc="-20" dirty="0">
                <a:latin typeface="Noto Serif CJK JP"/>
                <a:cs typeface="Noto Serif CJK JP"/>
              </a:rPr>
              <a:t>現階段由轄區內消防分隊負責救災救護外，短期內由經發局協助工業區廠商強化設置企業義消。</a:t>
            </a:r>
            <a:endParaRPr sz="2600">
              <a:latin typeface="Noto Serif CJK JP"/>
              <a:cs typeface="Noto Serif CJK JP"/>
            </a:endParaRPr>
          </a:p>
          <a:p>
            <a:pPr marL="12700" marR="5080" indent="330200" algn="just">
              <a:lnSpc>
                <a:spcPct val="100000"/>
              </a:lnSpc>
              <a:spcBef>
                <a:spcPts val="4370"/>
              </a:spcBef>
            </a:pPr>
            <a:r>
              <a:rPr sz="2600" spc="-20" dirty="0">
                <a:latin typeface="Noto Serif CJK JP"/>
                <a:cs typeface="Noto Serif CJK JP"/>
              </a:rPr>
              <a:t>中長期再評估新吉工業區或鄰近</a:t>
            </a:r>
            <a:r>
              <a:rPr sz="2600" spc="20" dirty="0">
                <a:latin typeface="Noto Serif CJK JP"/>
                <a:cs typeface="Noto Serif CJK JP"/>
              </a:rPr>
              <a:t>工業區(如七股工業區)位置等因素</a:t>
            </a:r>
            <a:r>
              <a:rPr sz="2600" spc="-20" dirty="0">
                <a:latin typeface="Noto Serif CJK JP"/>
                <a:cs typeface="Noto Serif CJK JP"/>
              </a:rPr>
              <a:t>後，擇定合適選址據點。</a:t>
            </a:r>
            <a:endParaRPr sz="2600">
              <a:latin typeface="Noto Serif CJK JP"/>
              <a:cs typeface="Noto Serif CJK JP"/>
            </a:endParaRPr>
          </a:p>
        </p:txBody>
      </p:sp>
      <p:pic>
        <p:nvPicPr>
          <p:cNvPr id="4" name="object 4"/>
          <p:cNvPicPr/>
          <p:nvPr/>
        </p:nvPicPr>
        <p:blipFill>
          <a:blip r:embed="rId2" cstate="print"/>
          <a:stretch>
            <a:fillRect/>
          </a:stretch>
        </p:blipFill>
        <p:spPr>
          <a:xfrm>
            <a:off x="658368" y="1458467"/>
            <a:ext cx="3832859" cy="53995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829</Words>
  <Application>Microsoft Office PowerPoint</Application>
  <PresentationFormat>寬螢幕</PresentationFormat>
  <Paragraphs>395</Paragraphs>
  <Slides>39</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39</vt:i4>
      </vt:variant>
    </vt:vector>
  </HeadingPairs>
  <TitlesOfParts>
    <vt:vector size="48" baseType="lpstr">
      <vt:lpstr>Asana Math</vt:lpstr>
      <vt:lpstr>DejaVu Sans</vt:lpstr>
      <vt:lpstr>Noto Sans CJK HK</vt:lpstr>
      <vt:lpstr>Noto Sans Mono CJK HK</vt:lpstr>
      <vt:lpstr>Noto Serif CJK JP</vt:lpstr>
      <vt:lpstr>UKIJ CJK</vt:lpstr>
      <vt:lpstr>Arial</vt:lpstr>
      <vt:lpstr>Times New Roman</vt:lpstr>
      <vt:lpstr>Office Theme</vt:lpstr>
      <vt:lpstr>PowerPoint 簡報</vt:lpstr>
      <vt:lpstr>議程</vt:lpstr>
      <vt:lpstr>(一)介紹與會貴賓</vt:lpstr>
      <vt:lpstr>(二)大會開始</vt:lpstr>
      <vt:lpstr>(三)主席致詞</vt:lpstr>
      <vt:lpstr>(四)來賓致詞</vt:lpstr>
      <vt:lpstr>(五)會務工作報告</vt:lpstr>
      <vt:lpstr>1、變電所進度</vt:lpstr>
      <vt:lpstr>2、設置消防分隊議題</vt:lpstr>
      <vt:lpstr>8/29新吉企業義消成軍儀式</vt:lpstr>
      <vt:lpstr>3、廠協會無人機聯合捐贈公益活動</vt:lpstr>
      <vt:lpstr>4、餘氯不足議題</vt:lpstr>
      <vt:lpstr>5、課程活動</vt:lpstr>
      <vt:lpstr>PowerPoint 簡報</vt:lpstr>
      <vt:lpstr>PowerPoint 簡報</vt:lpstr>
      <vt:lpstr>PowerPoint 簡報</vt:lpstr>
      <vt:lpstr>PowerPoint 簡報</vt:lpstr>
      <vt:lpstr>7/12（五）廠協會舉辦了「產業園區職業安全衛生促進計畫一吊升荷重在三公噸以上之固定式起重機操作人員在職教育訓練」課程</vt:lpstr>
      <vt:lpstr>PowerPoint 簡報</vt:lpstr>
      <vt:lpstr>PowerPoint 簡報</vt:lpstr>
      <vt:lpstr>PowerPoint 簡報</vt:lpstr>
      <vt:lpstr>5、聯誼餐敘活動</vt:lpstr>
      <vt:lpstr>PowerPoint 簡報</vt:lpstr>
      <vt:lpstr>PowerPoint 簡報</vt:lpstr>
      <vt:lpstr>6、敦親睦鄰</vt:lpstr>
      <vt:lpstr>(六)討論提案</vt:lpstr>
      <vt:lpstr>114年工作計畫表</vt:lpstr>
      <vt:lpstr>112年資產負債表</vt:lpstr>
      <vt:lpstr>112年決算/預算差異表</vt:lpstr>
      <vt:lpstr>112年現金出納表</vt:lpstr>
      <vt:lpstr>112年財產基金收支表</vt:lpstr>
      <vt:lpstr>112年監事審核意見書</vt:lpstr>
      <vt:lpstr>111年~113年收支明細表</vt:lpstr>
      <vt:lpstr>113年預算表</vt:lpstr>
      <vt:lpstr>114年預算表</vt:lpstr>
      <vt:lpstr>(七)臨時動議</vt:lpstr>
      <vt:lpstr>(八)選舉第二屆新任理監事</vt:lpstr>
      <vt:lpstr>(九)大會主席宣布開票結果</vt:lpstr>
      <vt:lpstr>(十)散會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Conia</dc:creator>
  <cp:lastModifiedBy>錞羚 李</cp:lastModifiedBy>
  <cp:revision>1</cp:revision>
  <dcterms:created xsi:type="dcterms:W3CDTF">2024-10-31T11:47:39Z</dcterms:created>
  <dcterms:modified xsi:type="dcterms:W3CDTF">2024-10-31T11:49:35Z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2024-10-31T00:00:00Z</vt:filetime>
  </property>
  <property fmtid="{D5CDD505-2E9C-101B-9397-08002B2CF9AE}" pid="3" name="Producer">
    <vt:lpwstr>3-Heights(TM) PDF Security Shell 4.8.25.2 (http://www.pdf-tools.com)</vt:lpwstr>
  </property>
</Properties>
</file>